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4" r:id="rId2"/>
    <p:sldId id="262" r:id="rId3"/>
    <p:sldId id="257" r:id="rId4"/>
    <p:sldId id="285" r:id="rId5"/>
    <p:sldId id="280" r:id="rId6"/>
    <p:sldId id="272" r:id="rId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2AA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19" autoAdjust="0"/>
    <p:restoredTop sz="86357" autoAdjust="0"/>
  </p:normalViewPr>
  <p:slideViewPr>
    <p:cSldViewPr>
      <p:cViewPr>
        <p:scale>
          <a:sx n="70" d="100"/>
          <a:sy n="70" d="100"/>
        </p:scale>
        <p:origin x="-87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F152C2-83BC-4AF2-8A4B-D6E9DFCF2A97}" type="datetimeFigureOut">
              <a:rPr kumimoji="1" lang="ja-JP" altLang="en-US" smtClean="0"/>
              <a:pPr/>
              <a:t>2022/9/13</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AF7810-5652-4675-A599-D3AFC028F125}" type="slidenum">
              <a:rPr kumimoji="1" lang="ja-JP" altLang="en-US" smtClean="0"/>
              <a:pPr/>
              <a:t>‹#›</a:t>
            </a:fld>
            <a:endParaRPr kumimoji="1" lang="ja-JP" altLang="en-US"/>
          </a:p>
        </p:txBody>
      </p:sp>
    </p:spTree>
    <p:extLst>
      <p:ext uri="{BB962C8B-B14F-4D97-AF65-F5344CB8AC3E}">
        <p14:creationId xmlns:p14="http://schemas.microsoft.com/office/powerpoint/2010/main" val="31706478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CAF7810-5652-4675-A599-D3AFC028F125}" type="slidenum">
              <a:rPr kumimoji="1" lang="ja-JP" altLang="en-US" smtClean="0"/>
              <a:pPr/>
              <a:t>2</a:t>
            </a:fld>
            <a:endParaRPr kumimoji="1" lang="ja-JP" altLang="en-US"/>
          </a:p>
        </p:txBody>
      </p:sp>
    </p:spTree>
    <p:extLst>
      <p:ext uri="{BB962C8B-B14F-4D97-AF65-F5344CB8AC3E}">
        <p14:creationId xmlns:p14="http://schemas.microsoft.com/office/powerpoint/2010/main" val="225342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CAF7810-5652-4675-A599-D3AFC028F125}" type="slidenum">
              <a:rPr kumimoji="1" lang="ja-JP" altLang="en-US" smtClean="0"/>
              <a:pPr/>
              <a:t>6</a:t>
            </a:fld>
            <a:endParaRPr kumimoji="1" lang="ja-JP" altLang="en-US"/>
          </a:p>
        </p:txBody>
      </p:sp>
    </p:spTree>
    <p:extLst>
      <p:ext uri="{BB962C8B-B14F-4D97-AF65-F5344CB8AC3E}">
        <p14:creationId xmlns:p14="http://schemas.microsoft.com/office/powerpoint/2010/main" val="1621659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1261168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4068243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2947022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160869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1804644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1713610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278875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798055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156502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912047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858B3E-839F-443B-B92B-39A3D406D437}" type="datetimeFigureOut">
              <a:rPr kumimoji="1" lang="ja-JP" altLang="en-US" smtClean="0"/>
              <a:pPr/>
              <a:t>2022/9/13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702714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58B3E-839F-443B-B92B-39A3D406D437}" type="datetimeFigureOut">
              <a:rPr kumimoji="1" lang="ja-JP" altLang="en-US" smtClean="0"/>
              <a:pPr/>
              <a:t>2022/9/13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EEA49A-0E2B-404B-B993-1902C8661AEA}" type="slidenum">
              <a:rPr kumimoji="1" lang="ja-JP" altLang="en-US" smtClean="0"/>
              <a:pPr/>
              <a:t>‹#›</a:t>
            </a:fld>
            <a:endParaRPr kumimoji="1" lang="ja-JP" altLang="en-US"/>
          </a:p>
        </p:txBody>
      </p:sp>
    </p:spTree>
    <p:extLst>
      <p:ext uri="{BB962C8B-B14F-4D97-AF65-F5344CB8AC3E}">
        <p14:creationId xmlns:p14="http://schemas.microsoft.com/office/powerpoint/2010/main" val="1114763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12.jpe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ローチャート : 代替処理 1"/>
          <p:cNvSpPr/>
          <p:nvPr/>
        </p:nvSpPr>
        <p:spPr>
          <a:xfrm>
            <a:off x="4671114" y="2599332"/>
            <a:ext cx="4032448" cy="1387773"/>
          </a:xfrm>
          <a:prstGeom prst="flowChartAlternateProcess">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xmlns="" id="{A1B09DB1-E039-C436-E133-151C10F467E3}"/>
              </a:ext>
            </a:extLst>
          </p:cNvPr>
          <p:cNvSpPr txBox="1"/>
          <p:nvPr/>
        </p:nvSpPr>
        <p:spPr>
          <a:xfrm>
            <a:off x="491464" y="2633215"/>
            <a:ext cx="4032449" cy="4260141"/>
          </a:xfrm>
          <a:prstGeom prst="rect">
            <a:avLst/>
          </a:prstGeom>
          <a:noFill/>
        </p:spPr>
        <p:txBody>
          <a:bodyPr wrap="square" rtlCol="0">
            <a:spAutoFit/>
          </a:bodyPr>
          <a:lstStyle/>
          <a:p>
            <a:pPr>
              <a:lnSpc>
                <a:spcPts val="1300"/>
              </a:lnSpc>
            </a:pPr>
            <a:r>
              <a:rPr lang="en-US" altLang="ja-JP" sz="1400" dirty="0"/>
              <a:t>&lt;Connecting the world with an aerial railroad&gt; At the </a:t>
            </a:r>
            <a:r>
              <a:rPr lang="ja-JP" altLang="en-US" sz="1400" dirty="0" smtClean="0"/>
              <a:t>　　</a:t>
            </a:r>
            <a:r>
              <a:rPr lang="en-US" altLang="ja-JP" sz="1400" dirty="0" smtClean="0"/>
              <a:t>Osaka </a:t>
            </a:r>
            <a:r>
              <a:rPr lang="en-US" altLang="ja-JP" sz="1400" dirty="0"/>
              <a:t>Expo, the theme will be 'Japan, the land of beautiful oceans and landscapes', a smart city with 100% renewable energy, and the world's safest vehicle, 'Connecting the world with an aerial railroad'. We made a request to the Ministry of Land, Infrastructure, Transport and Tourism, the Ministry of Economy, Trade and Industry, the Digital Agency, etc.</a:t>
            </a:r>
            <a:r>
              <a:rPr lang="ja-JP" altLang="en-US" sz="1400" b="0" i="0" dirty="0">
                <a:solidFill>
                  <a:srgbClr val="000000"/>
                </a:solidFill>
                <a:effectLst/>
                <a:latin typeface="ＭＳ 明朝" panose="02020609040205080304" pitchFamily="17" charset="-128"/>
                <a:ea typeface="ＭＳ 明朝" panose="02020609040205080304" pitchFamily="17" charset="-128"/>
              </a:rPr>
              <a:t> </a:t>
            </a:r>
            <a:endParaRPr lang="en-US" altLang="ja-JP" sz="1400" b="0" i="0" dirty="0" smtClean="0">
              <a:solidFill>
                <a:srgbClr val="000000"/>
              </a:solidFill>
              <a:effectLst/>
              <a:latin typeface="ＭＳ 明朝" panose="02020609040205080304" pitchFamily="17" charset="-128"/>
              <a:ea typeface="ＭＳ 明朝" panose="02020609040205080304" pitchFamily="17" charset="-128"/>
            </a:endParaRPr>
          </a:p>
          <a:p>
            <a:pPr>
              <a:lnSpc>
                <a:spcPts val="1300"/>
              </a:lnSpc>
            </a:pPr>
            <a:endParaRPr lang="ja-JP" altLang="en-US" sz="1400" b="0" i="0" dirty="0">
              <a:solidFill>
                <a:srgbClr val="000000"/>
              </a:solidFill>
              <a:effectLst/>
              <a:latin typeface="ＭＳ 明朝" panose="02020609040205080304" pitchFamily="17" charset="-128"/>
              <a:ea typeface="ＭＳ 明朝" panose="02020609040205080304" pitchFamily="17" charset="-128"/>
            </a:endParaRPr>
          </a:p>
          <a:p>
            <a:pPr>
              <a:lnSpc>
                <a:spcPts val="1300"/>
              </a:lnSpc>
            </a:pPr>
            <a:r>
              <a:rPr lang="ja-JP" altLang="en-US" sz="1400" b="0" i="0" dirty="0">
                <a:solidFill>
                  <a:srgbClr val="000000"/>
                </a:solidFill>
                <a:effectLst/>
                <a:latin typeface="ＭＳ 明朝" panose="02020609040205080304" pitchFamily="17" charset="-128"/>
                <a:ea typeface="ＭＳ 明朝" panose="02020609040205080304" pitchFamily="17" charset="-128"/>
              </a:rPr>
              <a:t>　</a:t>
            </a:r>
            <a:r>
              <a:rPr lang="en-US" altLang="ja-JP" sz="1400" dirty="0"/>
              <a:t>In the recent evening edition of the Asahi Shimbun, the headline ``U.S. Air Force, all Osprey CV22 aircraft on standby,'' read, ``The U.S. Air Force has issued a statement that two accidents have occurred in the past six weeks, and that until the cause is investigated, there will be an indefinite period of time. Military aircraft such as the Osprey use parts of a higher grade than general equipment according to military standards, making it less likely to break down, but the Osprey nevertheless There is information on crashes in various places, and it is well understood that the market failure rate cannot be reduced to 0. In other words, self-driving cars and flying cars at legal speeds are very dangerous and cannot be operated.</a:t>
            </a:r>
            <a:endParaRPr lang="ja-JP" altLang="en-US" sz="1200" b="0" i="0" dirty="0">
              <a:solidFill>
                <a:srgbClr val="000000"/>
              </a:solidFill>
              <a:effectLst/>
              <a:latin typeface="MS Pゴシック"/>
            </a:endParaRPr>
          </a:p>
        </p:txBody>
      </p:sp>
      <p:sp>
        <p:nvSpPr>
          <p:cNvPr id="5" name="テキスト ボックス 4">
            <a:extLst>
              <a:ext uri="{FF2B5EF4-FFF2-40B4-BE49-F238E27FC236}">
                <a16:creationId xmlns:a16="http://schemas.microsoft.com/office/drawing/2014/main" xmlns="" id="{5F798029-6EC4-9F87-CE31-D533B0F26D05}"/>
              </a:ext>
            </a:extLst>
          </p:cNvPr>
          <p:cNvSpPr txBox="1"/>
          <p:nvPr/>
        </p:nvSpPr>
        <p:spPr>
          <a:xfrm>
            <a:off x="4754917" y="2633215"/>
            <a:ext cx="3921540" cy="4065215"/>
          </a:xfrm>
          <a:prstGeom prst="rect">
            <a:avLst/>
          </a:prstGeom>
          <a:noFill/>
        </p:spPr>
        <p:txBody>
          <a:bodyPr wrap="square" rtlCol="0">
            <a:spAutoFit/>
          </a:bodyPr>
          <a:lstStyle/>
          <a:p>
            <a:pPr>
              <a:lnSpc>
                <a:spcPts val="1400"/>
              </a:lnSpc>
            </a:pPr>
            <a:r>
              <a:rPr lang="ja-JP" altLang="en-US" sz="1400" b="0" i="0" dirty="0">
                <a:solidFill>
                  <a:srgbClr val="000000"/>
                </a:solidFill>
                <a:effectLst/>
                <a:latin typeface="ＭＳ 明朝" panose="02020609040205080304" pitchFamily="17" charset="-128"/>
                <a:ea typeface="ＭＳ 明朝" panose="02020609040205080304" pitchFamily="17" charset="-128"/>
              </a:rPr>
              <a:t>　</a:t>
            </a:r>
            <a:r>
              <a:rPr lang="en-US" altLang="ja-JP" sz="1400" dirty="0"/>
              <a:t> </a:t>
            </a:r>
            <a:r>
              <a:rPr lang="en-US" altLang="ja-JP" sz="1400" dirty="0" smtClean="0"/>
              <a:t> </a:t>
            </a:r>
            <a:r>
              <a:rPr lang="en-US" altLang="ja-JP" sz="1400" dirty="0"/>
              <a:t>"Aerial Railway" is a wired safety flight system: Patent No. 6436468 and a drone power supply system: Patent No. 6430057. Wires are used as lifelines, electrodes are set, and a pantograph is set on the drone side. You can connect the world while supplying power and using the wooden artificial island: Patent No. 7112150 as a transit point. </a:t>
            </a:r>
            <a:endParaRPr lang="ja-JP" altLang="en-US" sz="1400" b="0" i="0" dirty="0">
              <a:solidFill>
                <a:srgbClr val="000000"/>
              </a:solidFill>
              <a:effectLst/>
              <a:latin typeface="ＭＳ 明朝" panose="02020609040205080304" pitchFamily="17" charset="-128"/>
              <a:ea typeface="ＭＳ 明朝" panose="02020609040205080304" pitchFamily="17" charset="-128"/>
            </a:endParaRPr>
          </a:p>
          <a:p>
            <a:pPr algn="l"/>
            <a:r>
              <a:rPr lang="ja-JP" altLang="en-US" sz="1400" b="0" i="0" dirty="0">
                <a:solidFill>
                  <a:srgbClr val="000000"/>
                </a:solidFill>
                <a:effectLst/>
                <a:latin typeface="ＭＳ 明朝" panose="02020609040205080304" pitchFamily="17" charset="-128"/>
                <a:ea typeface="ＭＳ 明朝" panose="02020609040205080304" pitchFamily="17" charset="-128"/>
              </a:rPr>
              <a:t> </a:t>
            </a:r>
          </a:p>
          <a:p>
            <a:pPr>
              <a:lnSpc>
                <a:spcPts val="1500"/>
              </a:lnSpc>
            </a:pPr>
            <a:r>
              <a:rPr lang="en-US" altLang="ja-JP" sz="1400" dirty="0"/>
              <a:t>"The theory that the market failure rate cannot be reduced to 0" Aiming for a market failure rate of 0, even if we thoroughly analyzed past failure cases at the most sophisticated factory, the limit was 0.01%. According to a veteran engineer at Hitachi, the maximum failure rate in the market for cars is about 0.1%. </a:t>
            </a:r>
            <a:r>
              <a:rPr lang="ja-JP" altLang="en-US" sz="1400" dirty="0"/>
              <a:t>　</a:t>
            </a:r>
            <a:endParaRPr lang="en-US" altLang="ja-JP" sz="1400" dirty="0" smtClean="0"/>
          </a:p>
          <a:p>
            <a:pPr>
              <a:lnSpc>
                <a:spcPts val="1500"/>
              </a:lnSpc>
            </a:pPr>
            <a:endParaRPr lang="en-US" altLang="ja-JP" sz="1400" dirty="0"/>
          </a:p>
          <a:p>
            <a:pPr>
              <a:lnSpc>
                <a:spcPts val="1500"/>
              </a:lnSpc>
            </a:pPr>
            <a:r>
              <a:rPr lang="en-US" altLang="ja-JP" sz="1400" dirty="0" smtClean="0"/>
              <a:t>The </a:t>
            </a:r>
            <a:r>
              <a:rPr lang="en-US" altLang="ja-JP" sz="1400" dirty="0"/>
              <a:t>Space Shuttle had a history of abandonment from the perspective of the market failure rate, and it is necessary to proceed with the vehicle while always considering the accident risk (assuming a certain amount of accidents).</a:t>
            </a:r>
            <a:endParaRPr lang="ja-JP" altLang="en-US" sz="1400" b="0" i="0" dirty="0">
              <a:solidFill>
                <a:srgbClr val="000000"/>
              </a:solidFill>
              <a:effectLst/>
              <a:latin typeface="ＭＳ 明朝" panose="02020609040205080304" pitchFamily="17" charset="-128"/>
              <a:ea typeface="ＭＳ 明朝" panose="02020609040205080304" pitchFamily="17" charset="-128"/>
            </a:endParaRPr>
          </a:p>
        </p:txBody>
      </p:sp>
      <p:sp>
        <p:nvSpPr>
          <p:cNvPr id="6" name="テキスト ボックス 5"/>
          <p:cNvSpPr txBox="1"/>
          <p:nvPr/>
        </p:nvSpPr>
        <p:spPr>
          <a:xfrm>
            <a:off x="8529492" y="116631"/>
            <a:ext cx="614507" cy="307777"/>
          </a:xfrm>
          <a:prstGeom prst="rect">
            <a:avLst/>
          </a:prstGeom>
          <a:noFill/>
        </p:spPr>
        <p:txBody>
          <a:bodyPr wrap="square" rtlCol="0">
            <a:spAutoFit/>
          </a:bodyPr>
          <a:lstStyle/>
          <a:p>
            <a:r>
              <a:rPr lang="ja-JP" altLang="en-US" sz="1400" dirty="0"/>
              <a:t>１</a:t>
            </a:r>
            <a:r>
              <a:rPr lang="en-US" altLang="ja-JP" sz="1400" dirty="0"/>
              <a:t>/5</a:t>
            </a:r>
          </a:p>
        </p:txBody>
      </p:sp>
      <p:sp>
        <p:nvSpPr>
          <p:cNvPr id="23" name="テキスト ボックス 22">
            <a:extLst>
              <a:ext uri="{FF2B5EF4-FFF2-40B4-BE49-F238E27FC236}">
                <a16:creationId xmlns:a16="http://schemas.microsoft.com/office/drawing/2014/main" xmlns="" id="{A6B3AAB9-BD7C-3A01-A34B-D730841BFF8E}"/>
              </a:ext>
            </a:extLst>
          </p:cNvPr>
          <p:cNvSpPr txBox="1"/>
          <p:nvPr/>
        </p:nvSpPr>
        <p:spPr>
          <a:xfrm>
            <a:off x="755576" y="100679"/>
            <a:ext cx="7773916" cy="1118255"/>
          </a:xfrm>
          <a:prstGeom prst="rect">
            <a:avLst/>
          </a:prstGeom>
          <a:solidFill>
            <a:schemeClr val="accent3">
              <a:lumMod val="20000"/>
              <a:lumOff val="80000"/>
            </a:schemeClr>
          </a:solidFill>
        </p:spPr>
        <p:txBody>
          <a:bodyPr wrap="square">
            <a:spAutoFit/>
          </a:bodyPr>
          <a:lstStyle/>
          <a:p>
            <a:pPr>
              <a:lnSpc>
                <a:spcPts val="1600"/>
              </a:lnSpc>
            </a:pPr>
            <a:r>
              <a:rPr lang="ja-JP" altLang="en-US" b="0" i="0" dirty="0">
                <a:solidFill>
                  <a:srgbClr val="000000"/>
                </a:solidFill>
                <a:effectLst/>
                <a:latin typeface="Roboto" panose="02000000000000000000" pitchFamily="2" charset="0"/>
              </a:rPr>
              <a:t>　</a:t>
            </a:r>
            <a:r>
              <a:rPr lang="en-US" altLang="ja-JP" b="0" i="0" dirty="0">
                <a:solidFill>
                  <a:srgbClr val="000000"/>
                </a:solidFill>
                <a:effectLst/>
                <a:latin typeface="ＭＳ 明朝" panose="02020609040205080304" pitchFamily="17" charset="-128"/>
                <a:ea typeface="ＭＳ 明朝" panose="02020609040205080304" pitchFamily="17" charset="-128"/>
              </a:rPr>
              <a:t>The safest aerial railroad is a large drone equipped with a toilet and a wooden double-structured cabin that seats 4 to 12 people and is powered by a wire while preventing it from falling. It is thought that it will become the mainstream of transportation in the future as a convenient vehicle.</a:t>
            </a:r>
            <a:endParaRPr lang="ja-JP" altLang="en-US" dirty="0">
              <a:latin typeface="ＭＳ 明朝" panose="02020609040205080304" pitchFamily="17" charset="-128"/>
              <a:ea typeface="ＭＳ 明朝" panose="02020609040205080304" pitchFamily="17" charset="-128"/>
            </a:endParaRPr>
          </a:p>
        </p:txBody>
      </p:sp>
      <p:sp>
        <p:nvSpPr>
          <p:cNvPr id="24" name="テキスト ボックス 23">
            <a:extLst>
              <a:ext uri="{FF2B5EF4-FFF2-40B4-BE49-F238E27FC236}">
                <a16:creationId xmlns:a16="http://schemas.microsoft.com/office/drawing/2014/main" xmlns="" id="{C498013B-6C8D-FE94-C67A-CCB992A6DC50}"/>
              </a:ext>
            </a:extLst>
          </p:cNvPr>
          <p:cNvSpPr txBox="1"/>
          <p:nvPr/>
        </p:nvSpPr>
        <p:spPr>
          <a:xfrm>
            <a:off x="768437" y="1232417"/>
            <a:ext cx="7773916" cy="913070"/>
          </a:xfrm>
          <a:prstGeom prst="rect">
            <a:avLst/>
          </a:prstGeom>
          <a:solidFill>
            <a:schemeClr val="accent5">
              <a:lumMod val="20000"/>
              <a:lumOff val="80000"/>
            </a:schemeClr>
          </a:solidFill>
        </p:spPr>
        <p:txBody>
          <a:bodyPr wrap="square">
            <a:spAutoFit/>
          </a:bodyPr>
          <a:lstStyle/>
          <a:p>
            <a:pPr>
              <a:lnSpc>
                <a:spcPts val="1600"/>
              </a:lnSpc>
            </a:pPr>
            <a:r>
              <a:rPr lang="ja-JP" altLang="en-US" b="0" i="0" dirty="0">
                <a:solidFill>
                  <a:srgbClr val="000000"/>
                </a:solidFill>
                <a:effectLst/>
                <a:latin typeface="Roboto" panose="02000000000000000000" pitchFamily="2" charset="0"/>
              </a:rPr>
              <a:t>　</a:t>
            </a:r>
            <a:r>
              <a:rPr lang="en-US" altLang="ja-JP" b="0" i="0" dirty="0">
                <a:solidFill>
                  <a:srgbClr val="000000"/>
                </a:solidFill>
                <a:effectLst/>
                <a:latin typeface="ＭＳ 明朝" panose="02020609040205080304" pitchFamily="17" charset="-128"/>
                <a:ea typeface="ＭＳ 明朝" panose="02020609040205080304" pitchFamily="17" charset="-128"/>
              </a:rPr>
              <a:t>No wires are set near the ship's route or port, and it is battery-powered, driven at 1m above the ground on land and 3m above the sea, so even if it falls, it will float on the water and cause injury. not reach.</a:t>
            </a:r>
            <a:endParaRPr lang="ja-JP" altLang="en-US" dirty="0">
              <a:latin typeface="ＭＳ 明朝" panose="02020609040205080304" pitchFamily="17" charset="-128"/>
              <a:ea typeface="ＭＳ 明朝" panose="02020609040205080304" pitchFamily="17" charset="-128"/>
            </a:endParaRPr>
          </a:p>
        </p:txBody>
      </p:sp>
      <p:sp>
        <p:nvSpPr>
          <p:cNvPr id="3" name="円/楕円 2"/>
          <p:cNvSpPr/>
          <p:nvPr/>
        </p:nvSpPr>
        <p:spPr>
          <a:xfrm>
            <a:off x="1691680" y="2145487"/>
            <a:ext cx="5904656" cy="4538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t>&lt;Aerial Wire Railway (=AWR)&gt;</a:t>
            </a:r>
            <a:endParaRPr kumimoji="1" lang="ja-JP" altLang="en-US" sz="2400" dirty="0"/>
          </a:p>
        </p:txBody>
      </p:sp>
    </p:spTree>
    <p:extLst>
      <p:ext uri="{BB962C8B-B14F-4D97-AF65-F5344CB8AC3E}">
        <p14:creationId xmlns:p14="http://schemas.microsoft.com/office/powerpoint/2010/main" val="3001040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p:cNvSpPr txBox="1"/>
          <p:nvPr/>
        </p:nvSpPr>
        <p:spPr>
          <a:xfrm>
            <a:off x="2449820" y="225705"/>
            <a:ext cx="3453251" cy="369332"/>
          </a:xfrm>
          <a:prstGeom prst="rect">
            <a:avLst/>
          </a:prstGeom>
          <a:noFill/>
        </p:spPr>
        <p:txBody>
          <a:bodyPr wrap="square" rtlCol="0">
            <a:spAutoFit/>
          </a:bodyPr>
          <a:lstStyle/>
          <a:p>
            <a:r>
              <a:rPr lang="ja-JP" altLang="ja-JP" dirty="0"/>
              <a:t>　</a:t>
            </a:r>
            <a:r>
              <a:rPr lang="en-US" altLang="ja-JP" b="1" dirty="0" smtClean="0"/>
              <a:t>AWR</a:t>
            </a:r>
            <a:r>
              <a:rPr lang="ja-JP" altLang="en-US" dirty="0"/>
              <a:t>＝</a:t>
            </a:r>
            <a:r>
              <a:rPr lang="en-US" altLang="ja-JP" b="1" dirty="0" smtClean="0"/>
              <a:t>Aerial</a:t>
            </a:r>
            <a:r>
              <a:rPr lang="ja-JP" altLang="en-US" b="1" dirty="0"/>
              <a:t>　</a:t>
            </a:r>
            <a:r>
              <a:rPr lang="en-US" altLang="ja-JP" b="1" dirty="0"/>
              <a:t>Wired Railway</a:t>
            </a:r>
            <a:endParaRPr kumimoji="1" lang="ja-JP" altLang="en-US" sz="1600" b="1" dirty="0"/>
          </a:p>
        </p:txBody>
      </p:sp>
      <p:sp>
        <p:nvSpPr>
          <p:cNvPr id="44" name="正方形/長方形 43"/>
          <p:cNvSpPr/>
          <p:nvPr/>
        </p:nvSpPr>
        <p:spPr>
          <a:xfrm>
            <a:off x="60285" y="5721584"/>
            <a:ext cx="2232248"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 name="グループ化 33"/>
          <p:cNvGrpSpPr/>
          <p:nvPr/>
        </p:nvGrpSpPr>
        <p:grpSpPr>
          <a:xfrm>
            <a:off x="211616" y="2116738"/>
            <a:ext cx="7865930" cy="4084993"/>
            <a:chOff x="179693" y="2115832"/>
            <a:chExt cx="7865930" cy="4084993"/>
          </a:xfrm>
        </p:grpSpPr>
        <p:grpSp>
          <p:nvGrpSpPr>
            <p:cNvPr id="60" name="グループ化 59"/>
            <p:cNvGrpSpPr/>
            <p:nvPr/>
          </p:nvGrpSpPr>
          <p:grpSpPr>
            <a:xfrm>
              <a:off x="179693" y="2115832"/>
              <a:ext cx="7865930" cy="4084993"/>
              <a:chOff x="-226832" y="2660128"/>
              <a:chExt cx="7865930" cy="4084993"/>
            </a:xfrm>
          </p:grpSpPr>
          <p:pic>
            <p:nvPicPr>
              <p:cNvPr id="1028" name="Picture 4" descr="イラスト　ドローン に対する画像結果"/>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9396" y="2750935"/>
                <a:ext cx="5502657" cy="3314304"/>
              </a:xfrm>
              <a:prstGeom prst="rect">
                <a:avLst/>
              </a:prstGeom>
              <a:solidFill>
                <a:srgbClr val="FFFFFF"/>
              </a:solidFill>
            </p:spPr>
          </p:pic>
          <p:grpSp>
            <p:nvGrpSpPr>
              <p:cNvPr id="59" name="グループ化 58"/>
              <p:cNvGrpSpPr/>
              <p:nvPr/>
            </p:nvGrpSpPr>
            <p:grpSpPr>
              <a:xfrm>
                <a:off x="-226832" y="2660128"/>
                <a:ext cx="7865930" cy="4084993"/>
                <a:chOff x="-226832" y="2660128"/>
                <a:chExt cx="7865930" cy="4084993"/>
              </a:xfrm>
            </p:grpSpPr>
            <p:sp>
              <p:nvSpPr>
                <p:cNvPr id="15" name="フリーフォーム 14"/>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888926" y="3195532"/>
                  <a:ext cx="4313017" cy="331268"/>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リーフォーム 16"/>
                <p:cNvSpPr/>
                <p:nvPr/>
              </p:nvSpPr>
              <p:spPr>
                <a:xfrm>
                  <a:off x="2651854" y="3615852"/>
                  <a:ext cx="363763" cy="752416"/>
                </a:xfrm>
                <a:custGeom>
                  <a:avLst/>
                  <a:gdLst>
                    <a:gd name="connsiteX0" fmla="*/ 1200 w 408394"/>
                    <a:gd name="connsiteY0" fmla="*/ 0 h 533400"/>
                    <a:gd name="connsiteX1" fmla="*/ 7550 w 408394"/>
                    <a:gd name="connsiteY1" fmla="*/ 158750 h 533400"/>
                    <a:gd name="connsiteX2" fmla="*/ 58350 w 408394"/>
                    <a:gd name="connsiteY2" fmla="*/ 311150 h 533400"/>
                    <a:gd name="connsiteX3" fmla="*/ 267900 w 408394"/>
                    <a:gd name="connsiteY3" fmla="*/ 355600 h 533400"/>
                    <a:gd name="connsiteX4" fmla="*/ 337750 w 408394"/>
                    <a:gd name="connsiteY4" fmla="*/ 355600 h 533400"/>
                    <a:gd name="connsiteX5" fmla="*/ 401250 w 408394"/>
                    <a:gd name="connsiteY5" fmla="*/ 381000 h 533400"/>
                    <a:gd name="connsiteX6" fmla="*/ 407600 w 408394"/>
                    <a:gd name="connsiteY6" fmla="*/ 488950 h 533400"/>
                    <a:gd name="connsiteX7" fmla="*/ 407600 w 408394"/>
                    <a:gd name="connsiteY7" fmla="*/ 53340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8394" h="533400">
                      <a:moveTo>
                        <a:pt x="1200" y="0"/>
                      </a:moveTo>
                      <a:cubicBezTo>
                        <a:pt x="-388" y="53446"/>
                        <a:pt x="-1975" y="106892"/>
                        <a:pt x="7550" y="158750"/>
                      </a:cubicBezTo>
                      <a:cubicBezTo>
                        <a:pt x="17075" y="210608"/>
                        <a:pt x="14958" y="278342"/>
                        <a:pt x="58350" y="311150"/>
                      </a:cubicBezTo>
                      <a:cubicBezTo>
                        <a:pt x="101742" y="343958"/>
                        <a:pt x="221333" y="348192"/>
                        <a:pt x="267900" y="355600"/>
                      </a:cubicBezTo>
                      <a:cubicBezTo>
                        <a:pt x="314467" y="363008"/>
                        <a:pt x="315525" y="351367"/>
                        <a:pt x="337750" y="355600"/>
                      </a:cubicBezTo>
                      <a:cubicBezTo>
                        <a:pt x="359975" y="359833"/>
                        <a:pt x="389608" y="358775"/>
                        <a:pt x="401250" y="381000"/>
                      </a:cubicBezTo>
                      <a:cubicBezTo>
                        <a:pt x="412892" y="403225"/>
                        <a:pt x="406542" y="463550"/>
                        <a:pt x="407600" y="488950"/>
                      </a:cubicBezTo>
                      <a:cubicBezTo>
                        <a:pt x="408658" y="514350"/>
                        <a:pt x="408129" y="523875"/>
                        <a:pt x="407600" y="533400"/>
                      </a:cubicBez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8" name="フローチャート: 手作業 557"/>
                <p:cNvSpPr/>
                <p:nvPr/>
              </p:nvSpPr>
              <p:spPr>
                <a:xfrm flipV="1">
                  <a:off x="5962476" y="2897101"/>
                  <a:ext cx="936104" cy="3848020"/>
                </a:xfrm>
                <a:prstGeom prst="flowChartManualOperation">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4" name="円/楕円 563"/>
                <p:cNvSpPr/>
                <p:nvPr/>
              </p:nvSpPr>
              <p:spPr>
                <a:xfrm>
                  <a:off x="2907299" y="3346800"/>
                  <a:ext cx="180000" cy="180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rot="2160000">
                  <a:off x="2558766" y="4075310"/>
                  <a:ext cx="181881" cy="457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7" name="角丸四角形 566"/>
                <p:cNvSpPr/>
                <p:nvPr/>
              </p:nvSpPr>
              <p:spPr>
                <a:xfrm rot="19140000">
                  <a:off x="3199962" y="4072447"/>
                  <a:ext cx="181881" cy="457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3151569" y="3884897"/>
                  <a:ext cx="124337" cy="147675"/>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568" name="直線コネクタ 567"/>
                <p:cNvCxnSpPr>
                  <a:endCxn id="3" idx="0"/>
                </p:cNvCxnSpPr>
                <p:nvPr/>
              </p:nvCxnSpPr>
              <p:spPr>
                <a:xfrm flipH="1">
                  <a:off x="2663143" y="3878547"/>
                  <a:ext cx="184867" cy="201129"/>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 name="小波 1"/>
                <p:cNvSpPr/>
                <p:nvPr/>
              </p:nvSpPr>
              <p:spPr>
                <a:xfrm rot="5400000">
                  <a:off x="7189048" y="3126361"/>
                  <a:ext cx="396044" cy="504056"/>
                </a:xfrm>
                <a:prstGeom prst="doubleWav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852710" y="3180367"/>
                  <a:ext cx="45719" cy="400451"/>
                </a:xfrm>
                <a:prstGeom prst="rect">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rot="16200000">
                  <a:off x="3050629" y="3357733"/>
                  <a:ext cx="45719" cy="400451"/>
                </a:xfrm>
                <a:prstGeom prst="rect">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片側の 2 つの角を切り取った四角形 20"/>
                <p:cNvSpPr/>
                <p:nvPr/>
              </p:nvSpPr>
              <p:spPr>
                <a:xfrm rot="5400000" flipV="1">
                  <a:off x="2788447" y="3253767"/>
                  <a:ext cx="54000" cy="288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片側の 2 つの角を切り取った四角形 28"/>
                <p:cNvSpPr/>
                <p:nvPr/>
              </p:nvSpPr>
              <p:spPr>
                <a:xfrm flipV="1">
                  <a:off x="3165471" y="3580818"/>
                  <a:ext cx="45719" cy="28800"/>
                </a:xfrm>
                <a:prstGeom prst="snip2Same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角丸四角形 29"/>
                <p:cNvSpPr/>
                <p:nvPr/>
              </p:nvSpPr>
              <p:spPr>
                <a:xfrm rot="5400000">
                  <a:off x="3321079" y="4361223"/>
                  <a:ext cx="181881" cy="457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3" name="直線コネクタ 22"/>
                <p:cNvCxnSpPr/>
                <p:nvPr/>
              </p:nvCxnSpPr>
              <p:spPr>
                <a:xfrm>
                  <a:off x="3487916" y="4401335"/>
                  <a:ext cx="2546568" cy="41157"/>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31" name="角丸四角形 30"/>
                <p:cNvSpPr/>
                <p:nvPr/>
              </p:nvSpPr>
              <p:spPr>
                <a:xfrm>
                  <a:off x="2197896" y="4454959"/>
                  <a:ext cx="1596977" cy="10512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4" name="正方形/長方形 543"/>
                <p:cNvSpPr/>
                <p:nvPr/>
              </p:nvSpPr>
              <p:spPr>
                <a:xfrm>
                  <a:off x="3839368" y="4807258"/>
                  <a:ext cx="1972376"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円/楕円 3"/>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弧 5"/>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 name="フリーフォーム 10"/>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5962476" y="4095308"/>
                  <a:ext cx="72008" cy="7258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リーフォーム 6"/>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月 57"/>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角丸四角形 68"/>
                <p:cNvSpPr/>
                <p:nvPr/>
              </p:nvSpPr>
              <p:spPr>
                <a:xfrm>
                  <a:off x="2333409" y="4562597"/>
                  <a:ext cx="1337120" cy="74871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正方形/長方形 70"/>
                <p:cNvSpPr/>
                <p:nvPr/>
              </p:nvSpPr>
              <p:spPr>
                <a:xfrm>
                  <a:off x="228516" y="5738478"/>
                  <a:ext cx="1972376"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226832" y="5304220"/>
                  <a:ext cx="2320265" cy="461665"/>
                </a:xfrm>
                <a:prstGeom prst="rect">
                  <a:avLst/>
                </a:prstGeom>
                <a:noFill/>
              </p:spPr>
              <p:txBody>
                <a:bodyPr wrap="square" rtlCol="0">
                  <a:spAutoFit/>
                </a:bodyPr>
                <a:lstStyle/>
                <a:p>
                  <a:r>
                    <a:rPr lang="ja-JP" altLang="en-US" sz="1200" dirty="0"/>
                    <a:t>　種々の国際特許を取得し</a:t>
                  </a:r>
                  <a:r>
                    <a:rPr kumimoji="1" lang="ja-JP" altLang="en-US" sz="1200" dirty="0"/>
                    <a:t>日本企業連合による主力輸出産業へ</a:t>
                  </a:r>
                </a:p>
              </p:txBody>
            </p:sp>
            <p:sp>
              <p:nvSpPr>
                <p:cNvPr id="79" name="テキスト ボックス 78"/>
                <p:cNvSpPr txBox="1"/>
                <p:nvPr/>
              </p:nvSpPr>
              <p:spPr>
                <a:xfrm>
                  <a:off x="4095494" y="4756458"/>
                  <a:ext cx="1363866" cy="307777"/>
                </a:xfrm>
                <a:prstGeom prst="rect">
                  <a:avLst/>
                </a:prstGeom>
                <a:noFill/>
              </p:spPr>
              <p:txBody>
                <a:bodyPr wrap="square" rtlCol="0">
                  <a:spAutoFit/>
                </a:bodyPr>
                <a:lstStyle/>
                <a:p>
                  <a:r>
                    <a:rPr lang="ja-JP" altLang="en-US" sz="1400" b="1" dirty="0">
                      <a:solidFill>
                        <a:schemeClr val="tx2"/>
                      </a:solidFill>
                    </a:rPr>
                    <a:t>ＡＩスピーカー付</a:t>
                  </a:r>
                  <a:endParaRPr kumimoji="1" lang="ja-JP" altLang="en-US" sz="1400" b="1" dirty="0">
                    <a:solidFill>
                      <a:schemeClr val="tx2"/>
                    </a:solidFill>
                  </a:endParaRPr>
                </a:p>
              </p:txBody>
            </p:sp>
            <p:sp>
              <p:nvSpPr>
                <p:cNvPr id="106" name="小波 105"/>
                <p:cNvSpPr/>
                <p:nvPr/>
              </p:nvSpPr>
              <p:spPr>
                <a:xfrm rot="5400000">
                  <a:off x="2135387" y="3392893"/>
                  <a:ext cx="396044" cy="252028"/>
                </a:xfrm>
                <a:prstGeom prst="doubleWav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小波 106"/>
                <p:cNvSpPr/>
                <p:nvPr/>
              </p:nvSpPr>
              <p:spPr>
                <a:xfrm rot="5400000">
                  <a:off x="2117170" y="3394806"/>
                  <a:ext cx="396044" cy="191842"/>
                </a:xfrm>
                <a:prstGeom prst="doubleWav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3" name="テキスト ボックス 162"/>
                <p:cNvSpPr txBox="1"/>
                <p:nvPr/>
              </p:nvSpPr>
              <p:spPr>
                <a:xfrm>
                  <a:off x="4062239" y="4515331"/>
                  <a:ext cx="1599814" cy="307777"/>
                </a:xfrm>
                <a:prstGeom prst="rect">
                  <a:avLst/>
                </a:prstGeom>
                <a:noFill/>
              </p:spPr>
              <p:txBody>
                <a:bodyPr wrap="square" rtlCol="0">
                  <a:spAutoFit/>
                </a:bodyPr>
                <a:lstStyle/>
                <a:p>
                  <a:r>
                    <a:rPr lang="ja-JP" altLang="en-US" sz="1400" b="1" dirty="0">
                      <a:solidFill>
                        <a:schemeClr val="tx2"/>
                      </a:solidFill>
                    </a:rPr>
                    <a:t>相互翻訳マイク付</a:t>
                  </a:r>
                  <a:endParaRPr kumimoji="1" lang="ja-JP" altLang="en-US" sz="1400" b="1" dirty="0">
                    <a:solidFill>
                      <a:schemeClr val="tx2"/>
                    </a:solidFill>
                  </a:endParaRPr>
                </a:p>
              </p:txBody>
            </p:sp>
          </p:grpSp>
        </p:grpSp>
        <p:pic>
          <p:nvPicPr>
            <p:cNvPr id="1026" name="Picture 2" descr="ソファーに座る イラスト に対する画像結果"/>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17638" y="4043789"/>
              <a:ext cx="1166473" cy="695933"/>
            </a:xfrm>
            <a:prstGeom prst="rect">
              <a:avLst/>
            </a:prstGeom>
            <a:noFill/>
            <a:extLst>
              <a:ext uri="{909E8E84-426E-40DD-AFC4-6F175D3DCCD1}">
                <a14:hiddenFill xmlns:a14="http://schemas.microsoft.com/office/drawing/2010/main">
                  <a:solidFill>
                    <a:srgbClr val="FFFFFF"/>
                  </a:solidFill>
                </a14:hiddenFill>
              </a:ext>
            </a:extLst>
          </p:spPr>
        </p:pic>
      </p:grpSp>
      <p:sp>
        <p:nvSpPr>
          <p:cNvPr id="9" name="フローチャート : 表示 8"/>
          <p:cNvSpPr/>
          <p:nvPr/>
        </p:nvSpPr>
        <p:spPr>
          <a:xfrm>
            <a:off x="116177" y="968975"/>
            <a:ext cx="2922424" cy="984046"/>
          </a:xfrm>
          <a:prstGeom prst="flowChartDisplay">
            <a:avLst/>
          </a:prstGeom>
          <a:blipFill>
            <a:blip r:embed="rId5" cstate="print"/>
            <a:tile tx="0" ty="0" sx="100000" sy="100000" flip="none" algn="tl"/>
          </a:bli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sp>
        <p:nvSpPr>
          <p:cNvPr id="40" name="角丸四角形吹き出し 39"/>
          <p:cNvSpPr/>
          <p:nvPr/>
        </p:nvSpPr>
        <p:spPr>
          <a:xfrm>
            <a:off x="4357729" y="4514990"/>
            <a:ext cx="1619992" cy="679192"/>
          </a:xfrm>
          <a:prstGeom prst="wedgeRoundRectCallout">
            <a:avLst>
              <a:gd name="adj1" fmla="val -103107"/>
              <a:gd name="adj2" fmla="val -50027"/>
              <a:gd name="adj3" fmla="val 1666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テキスト ボックス 71"/>
          <p:cNvSpPr txBox="1"/>
          <p:nvPr/>
        </p:nvSpPr>
        <p:spPr>
          <a:xfrm>
            <a:off x="4430777" y="4469865"/>
            <a:ext cx="1570393" cy="815608"/>
          </a:xfrm>
          <a:prstGeom prst="rect">
            <a:avLst/>
          </a:prstGeom>
          <a:noFill/>
        </p:spPr>
        <p:txBody>
          <a:bodyPr wrap="square" rtlCol="0">
            <a:spAutoFit/>
          </a:bodyPr>
          <a:lstStyle/>
          <a:p>
            <a:r>
              <a:rPr lang="en-US" altLang="ja-JP" sz="1400" b="1" dirty="0">
                <a:solidFill>
                  <a:srgbClr val="FF0000"/>
                </a:solidFill>
              </a:rPr>
              <a:t>+</a:t>
            </a:r>
            <a:r>
              <a:rPr lang="ja-JP" altLang="en-US" sz="1100" dirty="0"/>
              <a:t>ふかふかなソファー</a:t>
            </a:r>
            <a:r>
              <a:rPr kumimoji="1" lang="ja-JP" altLang="en-US" sz="1100" dirty="0"/>
              <a:t>やベッド</a:t>
            </a:r>
            <a:r>
              <a:rPr lang="en-US" altLang="ja-JP" sz="1100" dirty="0"/>
              <a:t>+</a:t>
            </a:r>
            <a:r>
              <a:rPr lang="ja-JP" altLang="en-US" sz="1100" dirty="0"/>
              <a:t>シートベルト</a:t>
            </a:r>
            <a:r>
              <a:rPr lang="en-US" altLang="ja-JP" sz="1100" dirty="0"/>
              <a:t>+</a:t>
            </a:r>
            <a:r>
              <a:rPr lang="ja-JP" altLang="en-US" sz="1100" dirty="0"/>
              <a:t>エアバッグ・・・で怪我を最小に収める。基本無傷。</a:t>
            </a:r>
            <a:endParaRPr kumimoji="1" lang="ja-JP" altLang="en-US" sz="1100" dirty="0"/>
          </a:p>
        </p:txBody>
      </p:sp>
      <p:sp>
        <p:nvSpPr>
          <p:cNvPr id="43" name="フローチャート : 書類 42"/>
          <p:cNvSpPr/>
          <p:nvPr/>
        </p:nvSpPr>
        <p:spPr>
          <a:xfrm>
            <a:off x="7690357" y="2883598"/>
            <a:ext cx="1212004" cy="2872564"/>
          </a:xfrm>
          <a:prstGeom prst="flowChartDocumen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横巻き 74"/>
          <p:cNvSpPr/>
          <p:nvPr/>
        </p:nvSpPr>
        <p:spPr>
          <a:xfrm>
            <a:off x="140367" y="4670742"/>
            <a:ext cx="2391514" cy="629878"/>
          </a:xfrm>
          <a:prstGeom prst="horizontalScroll">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テキスト ボックス 77"/>
          <p:cNvSpPr txBox="1"/>
          <p:nvPr/>
        </p:nvSpPr>
        <p:spPr>
          <a:xfrm>
            <a:off x="7662023" y="3074543"/>
            <a:ext cx="1346139" cy="2308324"/>
          </a:xfrm>
          <a:prstGeom prst="rect">
            <a:avLst/>
          </a:prstGeom>
          <a:noFill/>
        </p:spPr>
        <p:txBody>
          <a:bodyPr wrap="square" rtlCol="0">
            <a:spAutoFit/>
          </a:bodyPr>
          <a:lstStyle/>
          <a:p>
            <a:r>
              <a:rPr lang="ja-JP" altLang="en-US" sz="1200" dirty="0"/>
              <a:t>　給電ブラシは、</a:t>
            </a:r>
            <a:endParaRPr lang="en-US" altLang="ja-JP" sz="1200" dirty="0"/>
          </a:p>
          <a:p>
            <a:r>
              <a:rPr lang="ja-JP" altLang="en-US" sz="1200" dirty="0"/>
              <a:t>適度なばね力で</a:t>
            </a:r>
            <a:endParaRPr lang="en-US" altLang="ja-JP" sz="1200" dirty="0"/>
          </a:p>
          <a:p>
            <a:r>
              <a:rPr lang="ja-JP" altLang="en-US" sz="1200" dirty="0"/>
              <a:t>接触圧を保ち、また何らかの故障を想定し、２～３対を用意し、故障率</a:t>
            </a:r>
            <a:r>
              <a:rPr lang="en-US" altLang="ja-JP" sz="1200" dirty="0"/>
              <a:t>0</a:t>
            </a:r>
            <a:r>
              <a:rPr lang="ja-JP" altLang="en-US" sz="1200" dirty="0"/>
              <a:t>を目指さねばならない。近距離センサーも２～３対を用意し、また両鉄塔より給電を</a:t>
            </a:r>
            <a:endParaRPr lang="en-US" altLang="ja-JP" sz="1200" dirty="0"/>
          </a:p>
          <a:p>
            <a:r>
              <a:rPr kumimoji="1" lang="ja-JP" altLang="en-US" sz="1200" dirty="0"/>
              <a:t>行う。</a:t>
            </a:r>
          </a:p>
        </p:txBody>
      </p:sp>
      <p:grpSp>
        <p:nvGrpSpPr>
          <p:cNvPr id="91" name="グループ化 90"/>
          <p:cNvGrpSpPr/>
          <p:nvPr/>
        </p:nvGrpSpPr>
        <p:grpSpPr>
          <a:xfrm>
            <a:off x="3282523" y="3089256"/>
            <a:ext cx="393587" cy="343720"/>
            <a:chOff x="973207" y="4490368"/>
            <a:chExt cx="393587" cy="343720"/>
          </a:xfrm>
        </p:grpSpPr>
        <p:sp>
          <p:nvSpPr>
            <p:cNvPr id="92" name="円/楕円 91"/>
            <p:cNvSpPr/>
            <p:nvPr/>
          </p:nvSpPr>
          <p:spPr>
            <a:xfrm>
              <a:off x="1044634" y="4490368"/>
              <a:ext cx="180000" cy="180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3" name="グループ化 92"/>
            <p:cNvGrpSpPr/>
            <p:nvPr/>
          </p:nvGrpSpPr>
          <p:grpSpPr>
            <a:xfrm rot="2700000">
              <a:off x="887883" y="4672782"/>
              <a:ext cx="252000" cy="30480"/>
              <a:chOff x="706482" y="4925731"/>
              <a:chExt cx="252000" cy="30480"/>
            </a:xfrm>
          </p:grpSpPr>
          <p:cxnSp>
            <p:nvCxnSpPr>
              <p:cNvPr id="100" name="直線コネクタ 99"/>
              <p:cNvCxnSpPr/>
              <p:nvPr/>
            </p:nvCxnSpPr>
            <p:spPr>
              <a:xfrm>
                <a:off x="706482" y="4925731"/>
                <a:ext cx="252000" cy="0"/>
              </a:xfrm>
              <a:prstGeom prst="line">
                <a:avLst/>
              </a:prstGeom>
              <a:ln w="889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1" name="直線コネクタ 100"/>
              <p:cNvCxnSpPr/>
              <p:nvPr/>
            </p:nvCxnSpPr>
            <p:spPr>
              <a:xfrm>
                <a:off x="732762" y="4956211"/>
                <a:ext cx="180000" cy="0"/>
              </a:xfrm>
              <a:prstGeom prst="line">
                <a:avLst/>
              </a:prstGeom>
              <a:ln w="317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94" name="グループ化 93"/>
            <p:cNvGrpSpPr/>
            <p:nvPr/>
          </p:nvGrpSpPr>
          <p:grpSpPr>
            <a:xfrm rot="18900000" flipH="1">
              <a:off x="1114794" y="4672578"/>
              <a:ext cx="252000" cy="30480"/>
              <a:chOff x="706482" y="4925731"/>
              <a:chExt cx="252000" cy="30480"/>
            </a:xfrm>
          </p:grpSpPr>
          <p:cxnSp>
            <p:nvCxnSpPr>
              <p:cNvPr id="98" name="直線コネクタ 97"/>
              <p:cNvCxnSpPr/>
              <p:nvPr/>
            </p:nvCxnSpPr>
            <p:spPr>
              <a:xfrm>
                <a:off x="706482" y="4925731"/>
                <a:ext cx="252000" cy="0"/>
              </a:xfrm>
              <a:prstGeom prst="line">
                <a:avLst/>
              </a:prstGeom>
              <a:ln w="889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a:off x="732762" y="4956211"/>
                <a:ext cx="180000" cy="0"/>
              </a:xfrm>
              <a:prstGeom prst="line">
                <a:avLst/>
              </a:prstGeom>
              <a:ln w="317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95" name="角丸四角形 94"/>
            <p:cNvSpPr/>
            <p:nvPr/>
          </p:nvSpPr>
          <p:spPr>
            <a:xfrm>
              <a:off x="1113755" y="4798088"/>
              <a:ext cx="45719" cy="36000"/>
            </a:xfrm>
            <a:prstGeom prst="roundRect">
              <a:avLst/>
            </a:prstGeom>
            <a:solidFill>
              <a:srgbClr val="C00000"/>
            </a:solidFill>
            <a:ln w="889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直角三角形 95"/>
            <p:cNvSpPr/>
            <p:nvPr/>
          </p:nvSpPr>
          <p:spPr>
            <a:xfrm rot="-480000">
              <a:off x="1233243" y="4521271"/>
              <a:ext cx="50400" cy="50400"/>
            </a:xfrm>
            <a:prstGeom prst="rtTriangle">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7" name="直角三角形 96"/>
            <p:cNvSpPr/>
            <p:nvPr/>
          </p:nvSpPr>
          <p:spPr>
            <a:xfrm rot="480000" flipH="1">
              <a:off x="973207" y="4534400"/>
              <a:ext cx="45719" cy="45719"/>
            </a:xfrm>
            <a:prstGeom prst="rtTriangle">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46" name="円/楕円 545"/>
          <p:cNvSpPr/>
          <p:nvPr/>
        </p:nvSpPr>
        <p:spPr>
          <a:xfrm>
            <a:off x="3552132" y="3308857"/>
            <a:ext cx="45719" cy="4571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円/楕円 112"/>
          <p:cNvSpPr/>
          <p:nvPr/>
        </p:nvSpPr>
        <p:spPr>
          <a:xfrm>
            <a:off x="3280817" y="3306030"/>
            <a:ext cx="45719" cy="4571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テキスト ボックス 79"/>
          <p:cNvSpPr txBox="1"/>
          <p:nvPr/>
        </p:nvSpPr>
        <p:spPr>
          <a:xfrm>
            <a:off x="82745" y="1005063"/>
            <a:ext cx="3012957" cy="954107"/>
          </a:xfrm>
          <a:prstGeom prst="rect">
            <a:avLst/>
          </a:prstGeom>
          <a:noFill/>
        </p:spPr>
        <p:txBody>
          <a:bodyPr wrap="square" rtlCol="0">
            <a:spAutoFit/>
          </a:bodyPr>
          <a:lstStyle/>
          <a:p>
            <a:pPr algn="ctr"/>
            <a:r>
              <a:rPr lang="ja-JP" altLang="en-US" sz="1400" b="1" dirty="0"/>
              <a:t>安全対策の三本の矢</a:t>
            </a:r>
            <a:endParaRPr lang="en-US" altLang="ja-JP" sz="1400" b="1" dirty="0"/>
          </a:p>
          <a:p>
            <a:pPr algn="ctr"/>
            <a:r>
              <a:rPr lang="ja-JP" altLang="en-US" sz="1400" dirty="0"/>
              <a:t>①</a:t>
            </a:r>
            <a:r>
              <a:rPr lang="en-US" altLang="ja-JP" sz="1400" dirty="0"/>
              <a:t>2</a:t>
            </a:r>
            <a:r>
              <a:rPr lang="ja-JP" altLang="en-US" sz="1400" dirty="0"/>
              <a:t>系統の電源＆モータープロペラ</a:t>
            </a:r>
            <a:endParaRPr lang="en-US" altLang="ja-JP" sz="1400" dirty="0"/>
          </a:p>
          <a:p>
            <a:pPr algn="ctr"/>
            <a:r>
              <a:rPr lang="ja-JP" altLang="en-US" sz="1400" dirty="0"/>
              <a:t>②ワイヤ</a:t>
            </a:r>
            <a:r>
              <a:rPr lang="en-US" altLang="ja-JP" sz="1400" dirty="0"/>
              <a:t>―</a:t>
            </a:r>
            <a:r>
              <a:rPr lang="ja-JP" altLang="en-US" sz="1400" dirty="0"/>
              <a:t>ドセフティ機構</a:t>
            </a:r>
            <a:endParaRPr lang="en-US" altLang="ja-JP" sz="1400" dirty="0"/>
          </a:p>
          <a:p>
            <a:pPr algn="ctr"/>
            <a:r>
              <a:rPr lang="ja-JP" altLang="en-US" sz="1400" dirty="0"/>
              <a:t>　　③客室の２重構造</a:t>
            </a:r>
            <a:r>
              <a:rPr lang="ja-JP" altLang="en-US" sz="1400" b="1" dirty="0">
                <a:solidFill>
                  <a:srgbClr val="FF0000"/>
                </a:solidFill>
              </a:rPr>
              <a:t>＋</a:t>
            </a:r>
            <a:endParaRPr lang="en-US" altLang="ja-JP" sz="1400" b="1" dirty="0">
              <a:solidFill>
                <a:srgbClr val="FF0000"/>
              </a:solidFill>
            </a:endParaRPr>
          </a:p>
        </p:txBody>
      </p:sp>
      <p:sp>
        <p:nvSpPr>
          <p:cNvPr id="10" name="正方形/長方形 9"/>
          <p:cNvSpPr/>
          <p:nvPr/>
        </p:nvSpPr>
        <p:spPr>
          <a:xfrm>
            <a:off x="472013" y="2845517"/>
            <a:ext cx="1343663" cy="146208"/>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539552" y="3143687"/>
            <a:ext cx="1145499" cy="45719"/>
          </a:xfrm>
          <a:prstGeom prst="rect">
            <a:avLst/>
          </a:prstGeom>
          <a:solidFill>
            <a:schemeClr val="accent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539552" y="3189405"/>
            <a:ext cx="1145499" cy="1980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p:cNvSpPr/>
          <p:nvPr/>
        </p:nvSpPr>
        <p:spPr>
          <a:xfrm>
            <a:off x="539552" y="3304630"/>
            <a:ext cx="1145499" cy="112495"/>
          </a:xfrm>
          <a:prstGeom prst="rect">
            <a:avLst/>
          </a:prstGeom>
          <a:solidFill>
            <a:schemeClr val="accent2"/>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1829821" y="2681723"/>
            <a:ext cx="702060" cy="380879"/>
          </a:xfrm>
          <a:prstGeom prst="rect">
            <a:avLst/>
          </a:prstGeom>
          <a:solidFill>
            <a:schemeClr val="accent6">
              <a:lumMod val="40000"/>
              <a:lumOff val="6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2531881" y="2848394"/>
            <a:ext cx="198000" cy="151200"/>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星 7 23"/>
          <p:cNvSpPr/>
          <p:nvPr/>
        </p:nvSpPr>
        <p:spPr>
          <a:xfrm>
            <a:off x="1872353" y="2719878"/>
            <a:ext cx="72000" cy="72000"/>
          </a:xfrm>
          <a:prstGeom prst="star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星 7 84"/>
          <p:cNvSpPr/>
          <p:nvPr/>
        </p:nvSpPr>
        <p:spPr>
          <a:xfrm>
            <a:off x="2051720" y="2719043"/>
            <a:ext cx="72000" cy="72000"/>
          </a:xfrm>
          <a:prstGeom prst="star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星 7 85"/>
          <p:cNvSpPr/>
          <p:nvPr/>
        </p:nvSpPr>
        <p:spPr>
          <a:xfrm>
            <a:off x="2236291" y="2719878"/>
            <a:ext cx="72000" cy="72000"/>
          </a:xfrm>
          <a:prstGeom prst="star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星 7 86"/>
          <p:cNvSpPr/>
          <p:nvPr/>
        </p:nvSpPr>
        <p:spPr>
          <a:xfrm>
            <a:off x="2405312" y="2719878"/>
            <a:ext cx="72000" cy="72000"/>
          </a:xfrm>
          <a:prstGeom prst="star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1887086" y="3072462"/>
            <a:ext cx="57600" cy="5786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a:off x="2076085" y="3073235"/>
            <a:ext cx="57600" cy="5786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 name="正方形/長方形 101"/>
          <p:cNvSpPr/>
          <p:nvPr/>
        </p:nvSpPr>
        <p:spPr>
          <a:xfrm>
            <a:off x="2279491" y="3073094"/>
            <a:ext cx="57600" cy="5786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正方形/長方形 104"/>
          <p:cNvSpPr/>
          <p:nvPr/>
        </p:nvSpPr>
        <p:spPr>
          <a:xfrm>
            <a:off x="2430679" y="3073094"/>
            <a:ext cx="57600" cy="5786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1628363" y="2863382"/>
            <a:ext cx="135951" cy="45719"/>
          </a:xfrm>
          <a:prstGeom prst="rect">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テキスト ボックス 107"/>
          <p:cNvSpPr txBox="1"/>
          <p:nvPr/>
        </p:nvSpPr>
        <p:spPr>
          <a:xfrm>
            <a:off x="574088" y="2603768"/>
            <a:ext cx="1131667" cy="276999"/>
          </a:xfrm>
          <a:prstGeom prst="rect">
            <a:avLst/>
          </a:prstGeom>
          <a:noFill/>
        </p:spPr>
        <p:txBody>
          <a:bodyPr wrap="square" rtlCol="0">
            <a:spAutoFit/>
          </a:bodyPr>
          <a:lstStyle/>
          <a:p>
            <a:r>
              <a:rPr lang="ja-JP" altLang="en-US" sz="1200" dirty="0"/>
              <a:t>上ワイヤー</a:t>
            </a:r>
            <a:endParaRPr kumimoji="1" lang="ja-JP" altLang="en-US" sz="1200" dirty="0"/>
          </a:p>
        </p:txBody>
      </p:sp>
      <p:sp>
        <p:nvSpPr>
          <p:cNvPr id="109" name="テキスト ボックス 108"/>
          <p:cNvSpPr txBox="1"/>
          <p:nvPr/>
        </p:nvSpPr>
        <p:spPr>
          <a:xfrm>
            <a:off x="128491" y="3526973"/>
            <a:ext cx="854409" cy="276999"/>
          </a:xfrm>
          <a:prstGeom prst="rect">
            <a:avLst/>
          </a:prstGeom>
          <a:noFill/>
        </p:spPr>
        <p:txBody>
          <a:bodyPr wrap="square" rtlCol="0">
            <a:spAutoFit/>
          </a:bodyPr>
          <a:lstStyle/>
          <a:p>
            <a:r>
              <a:rPr lang="ja-JP" altLang="en-US" sz="1200" dirty="0"/>
              <a:t>アルミ板</a:t>
            </a:r>
            <a:endParaRPr kumimoji="1" lang="ja-JP" altLang="en-US" sz="1200" dirty="0"/>
          </a:p>
        </p:txBody>
      </p:sp>
      <p:sp>
        <p:nvSpPr>
          <p:cNvPr id="110" name="小波 109"/>
          <p:cNvSpPr/>
          <p:nvPr/>
        </p:nvSpPr>
        <p:spPr>
          <a:xfrm rot="16200000">
            <a:off x="296852" y="2937463"/>
            <a:ext cx="350323" cy="190180"/>
          </a:xfrm>
          <a:prstGeom prst="doubleWave">
            <a:avLst/>
          </a:prstGeom>
          <a:solidFill>
            <a:srgbClr val="FFFFFF"/>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テキスト ボックス 110"/>
          <p:cNvSpPr txBox="1"/>
          <p:nvPr/>
        </p:nvSpPr>
        <p:spPr>
          <a:xfrm>
            <a:off x="841929" y="3734834"/>
            <a:ext cx="854409" cy="276999"/>
          </a:xfrm>
          <a:prstGeom prst="rect">
            <a:avLst/>
          </a:prstGeom>
          <a:noFill/>
        </p:spPr>
        <p:txBody>
          <a:bodyPr wrap="square" rtlCol="0">
            <a:spAutoFit/>
          </a:bodyPr>
          <a:lstStyle/>
          <a:p>
            <a:r>
              <a:rPr lang="ja-JP" altLang="en-US" sz="1200" dirty="0"/>
              <a:t>Ｙ型ゴム</a:t>
            </a:r>
            <a:endParaRPr kumimoji="1" lang="ja-JP" altLang="en-US" sz="1200" dirty="0"/>
          </a:p>
        </p:txBody>
      </p:sp>
      <p:sp>
        <p:nvSpPr>
          <p:cNvPr id="50" name="フリーフォーム 49"/>
          <p:cNvSpPr/>
          <p:nvPr/>
        </p:nvSpPr>
        <p:spPr>
          <a:xfrm>
            <a:off x="1371748" y="2724777"/>
            <a:ext cx="234523" cy="184324"/>
          </a:xfrm>
          <a:custGeom>
            <a:avLst/>
            <a:gdLst>
              <a:gd name="connsiteX0" fmla="*/ 0 w 425303"/>
              <a:gd name="connsiteY0" fmla="*/ 14323 h 163178"/>
              <a:gd name="connsiteX1" fmla="*/ 223284 w 425303"/>
              <a:gd name="connsiteY1" fmla="*/ 14323 h 163178"/>
              <a:gd name="connsiteX2" fmla="*/ 425303 w 425303"/>
              <a:gd name="connsiteY2" fmla="*/ 163178 h 163178"/>
            </a:gdLst>
            <a:ahLst/>
            <a:cxnLst>
              <a:cxn ang="0">
                <a:pos x="connsiteX0" y="connsiteY0"/>
              </a:cxn>
              <a:cxn ang="0">
                <a:pos x="connsiteX1" y="connsiteY1"/>
              </a:cxn>
              <a:cxn ang="0">
                <a:pos x="connsiteX2" y="connsiteY2"/>
              </a:cxn>
            </a:cxnLst>
            <a:rect l="l" t="t" r="r" b="b"/>
            <a:pathLst>
              <a:path w="425303" h="163178">
                <a:moveTo>
                  <a:pt x="0" y="14323"/>
                </a:moveTo>
                <a:cubicBezTo>
                  <a:pt x="76200" y="1918"/>
                  <a:pt x="152400" y="-10486"/>
                  <a:pt x="223284" y="14323"/>
                </a:cubicBezTo>
                <a:cubicBezTo>
                  <a:pt x="294168" y="39132"/>
                  <a:pt x="425303" y="163178"/>
                  <a:pt x="425303" y="163178"/>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フリーフォーム 50"/>
          <p:cNvSpPr/>
          <p:nvPr/>
        </p:nvSpPr>
        <p:spPr>
          <a:xfrm>
            <a:off x="374646" y="3257194"/>
            <a:ext cx="324808" cy="255181"/>
          </a:xfrm>
          <a:custGeom>
            <a:avLst/>
            <a:gdLst>
              <a:gd name="connsiteX0" fmla="*/ 69627 w 324808"/>
              <a:gd name="connsiteY0" fmla="*/ 255181 h 255181"/>
              <a:gd name="connsiteX1" fmla="*/ 16464 w 324808"/>
              <a:gd name="connsiteY1" fmla="*/ 95693 h 255181"/>
              <a:gd name="connsiteX2" fmla="*/ 324808 w 324808"/>
              <a:gd name="connsiteY2" fmla="*/ 0 h 255181"/>
            </a:gdLst>
            <a:ahLst/>
            <a:cxnLst>
              <a:cxn ang="0">
                <a:pos x="connsiteX0" y="connsiteY0"/>
              </a:cxn>
              <a:cxn ang="0">
                <a:pos x="connsiteX1" y="connsiteY1"/>
              </a:cxn>
              <a:cxn ang="0">
                <a:pos x="connsiteX2" y="connsiteY2"/>
              </a:cxn>
            </a:cxnLst>
            <a:rect l="l" t="t" r="r" b="b"/>
            <a:pathLst>
              <a:path w="324808" h="255181">
                <a:moveTo>
                  <a:pt x="69627" y="255181"/>
                </a:moveTo>
                <a:cubicBezTo>
                  <a:pt x="21780" y="196702"/>
                  <a:pt x="-26066" y="138223"/>
                  <a:pt x="16464" y="95693"/>
                </a:cubicBezTo>
                <a:cubicBezTo>
                  <a:pt x="58994" y="53163"/>
                  <a:pt x="191901" y="26581"/>
                  <a:pt x="324808"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リーフォーム 12"/>
          <p:cNvSpPr/>
          <p:nvPr/>
        </p:nvSpPr>
        <p:spPr>
          <a:xfrm>
            <a:off x="3444949" y="3211033"/>
            <a:ext cx="712381" cy="309573"/>
          </a:xfrm>
          <a:custGeom>
            <a:avLst/>
            <a:gdLst>
              <a:gd name="connsiteX0" fmla="*/ 0 w 712381"/>
              <a:gd name="connsiteY0" fmla="*/ 265814 h 309573"/>
              <a:gd name="connsiteX1" fmla="*/ 85060 w 712381"/>
              <a:gd name="connsiteY1" fmla="*/ 308344 h 309573"/>
              <a:gd name="connsiteX2" fmla="*/ 276446 w 712381"/>
              <a:gd name="connsiteY2" fmla="*/ 223283 h 309573"/>
              <a:gd name="connsiteX3" fmla="*/ 467832 w 712381"/>
              <a:gd name="connsiteY3" fmla="*/ 127590 h 309573"/>
              <a:gd name="connsiteX4" fmla="*/ 584791 w 712381"/>
              <a:gd name="connsiteY4" fmla="*/ 21265 h 309573"/>
              <a:gd name="connsiteX5" fmla="*/ 712381 w 712381"/>
              <a:gd name="connsiteY5" fmla="*/ 0 h 309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2381" h="309573">
                <a:moveTo>
                  <a:pt x="0" y="265814"/>
                </a:moveTo>
                <a:cubicBezTo>
                  <a:pt x="19493" y="290623"/>
                  <a:pt x="38986" y="315432"/>
                  <a:pt x="85060" y="308344"/>
                </a:cubicBezTo>
                <a:cubicBezTo>
                  <a:pt x="131134" y="301256"/>
                  <a:pt x="212651" y="253409"/>
                  <a:pt x="276446" y="223283"/>
                </a:cubicBezTo>
                <a:cubicBezTo>
                  <a:pt x="340241" y="193157"/>
                  <a:pt x="416441" y="161260"/>
                  <a:pt x="467832" y="127590"/>
                </a:cubicBezTo>
                <a:cubicBezTo>
                  <a:pt x="519223" y="93920"/>
                  <a:pt x="544033" y="42530"/>
                  <a:pt x="584791" y="21265"/>
                </a:cubicBezTo>
                <a:cubicBezTo>
                  <a:pt x="625549" y="0"/>
                  <a:pt x="668965" y="0"/>
                  <a:pt x="712381" y="0"/>
                </a:cubicBezTo>
              </a:path>
            </a:pathLst>
          </a:cu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テキスト ボックス 117"/>
          <p:cNvSpPr txBox="1"/>
          <p:nvPr/>
        </p:nvSpPr>
        <p:spPr>
          <a:xfrm>
            <a:off x="4087947" y="3100064"/>
            <a:ext cx="1636181" cy="246221"/>
          </a:xfrm>
          <a:prstGeom prst="rect">
            <a:avLst/>
          </a:prstGeom>
          <a:noFill/>
        </p:spPr>
        <p:txBody>
          <a:bodyPr wrap="square" rtlCol="0">
            <a:spAutoFit/>
          </a:bodyPr>
          <a:lstStyle/>
          <a:p>
            <a:r>
              <a:rPr lang="ja-JP" altLang="en-US" sz="1000" dirty="0">
                <a:solidFill>
                  <a:srgbClr val="FF0000"/>
                </a:solidFill>
              </a:rPr>
              <a:t>多少ぶつかっても問題なし</a:t>
            </a:r>
            <a:endParaRPr kumimoji="1" lang="ja-JP" altLang="en-US" sz="1000" dirty="0">
              <a:solidFill>
                <a:srgbClr val="FF0000"/>
              </a:solidFill>
            </a:endParaRPr>
          </a:p>
        </p:txBody>
      </p:sp>
      <p:sp>
        <p:nvSpPr>
          <p:cNvPr id="119" name="テキスト ボックス 118"/>
          <p:cNvSpPr txBox="1"/>
          <p:nvPr/>
        </p:nvSpPr>
        <p:spPr>
          <a:xfrm>
            <a:off x="655975" y="2374023"/>
            <a:ext cx="726406" cy="246221"/>
          </a:xfrm>
          <a:prstGeom prst="rect">
            <a:avLst/>
          </a:prstGeom>
          <a:solidFill>
            <a:schemeClr val="bg1"/>
          </a:solidFill>
        </p:spPr>
        <p:txBody>
          <a:bodyPr wrap="square" rtlCol="0">
            <a:spAutoFit/>
          </a:bodyPr>
          <a:lstStyle/>
          <a:p>
            <a:r>
              <a:rPr lang="ja-JP" altLang="en-US" sz="1000" dirty="0"/>
              <a:t>（側面図）</a:t>
            </a:r>
            <a:endParaRPr kumimoji="1" lang="ja-JP" altLang="en-US" sz="1000" dirty="0"/>
          </a:p>
        </p:txBody>
      </p:sp>
      <p:sp>
        <p:nvSpPr>
          <p:cNvPr id="37" name="四角形吹き出し 36"/>
          <p:cNvSpPr/>
          <p:nvPr/>
        </p:nvSpPr>
        <p:spPr>
          <a:xfrm>
            <a:off x="4845738" y="1097759"/>
            <a:ext cx="3059212" cy="808519"/>
          </a:xfrm>
          <a:prstGeom prst="wedgeRectCallout">
            <a:avLst>
              <a:gd name="adj1" fmla="val -91046"/>
              <a:gd name="adj2" fmla="val 230331"/>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p:cNvSpPr txBox="1"/>
          <p:nvPr/>
        </p:nvSpPr>
        <p:spPr>
          <a:xfrm>
            <a:off x="4831860" y="1101476"/>
            <a:ext cx="3103707" cy="1031051"/>
          </a:xfrm>
          <a:prstGeom prst="rect">
            <a:avLst/>
          </a:prstGeom>
          <a:noFill/>
        </p:spPr>
        <p:txBody>
          <a:bodyPr wrap="square" rtlCol="0">
            <a:spAutoFit/>
          </a:bodyPr>
          <a:lstStyle/>
          <a:p>
            <a:r>
              <a:rPr kumimoji="1" lang="ja-JP" altLang="en-US" sz="1400" b="1" dirty="0"/>
              <a:t>給電ブラシ</a:t>
            </a:r>
            <a:endParaRPr lang="en-US" altLang="ja-JP" sz="1400" b="1" dirty="0"/>
          </a:p>
          <a:p>
            <a:r>
              <a:rPr kumimoji="1" lang="ja-JP" altLang="en-US" sz="1100" dirty="0"/>
              <a:t>　距離センサーの内側に設定してもよい。アルミ板との接触圧を一一定に保つ工夫が必要である。（圧力センサーと移動機構の組み合わせ等）</a:t>
            </a:r>
            <a:endParaRPr kumimoji="1" lang="en-US" altLang="ja-JP" sz="1100" dirty="0"/>
          </a:p>
          <a:p>
            <a:endParaRPr kumimoji="1" lang="ja-JP" altLang="en-US" sz="1400" b="1" dirty="0"/>
          </a:p>
        </p:txBody>
      </p:sp>
      <p:grpSp>
        <p:nvGrpSpPr>
          <p:cNvPr id="571" name="グループ化 570"/>
          <p:cNvGrpSpPr/>
          <p:nvPr/>
        </p:nvGrpSpPr>
        <p:grpSpPr>
          <a:xfrm>
            <a:off x="7970773" y="976246"/>
            <a:ext cx="464160" cy="1135510"/>
            <a:chOff x="7970773" y="976246"/>
            <a:chExt cx="464160" cy="1135510"/>
          </a:xfrm>
        </p:grpSpPr>
        <p:sp>
          <p:nvSpPr>
            <p:cNvPr id="33" name="正方形/長方形 32"/>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1" name="正方形/長方形 120"/>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円/楕円 46"/>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正方形/長方形 121"/>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円/楕円 122"/>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円/楕円 125"/>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円/楕円 126"/>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円/楕円 134"/>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円/楕円 137"/>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リーフォーム 48"/>
            <p:cNvSpPr/>
            <p:nvPr/>
          </p:nvSpPr>
          <p:spPr>
            <a:xfrm>
              <a:off x="7970773" y="1383390"/>
              <a:ext cx="402116" cy="363821"/>
            </a:xfrm>
            <a:custGeom>
              <a:avLst/>
              <a:gdLst>
                <a:gd name="connsiteX0" fmla="*/ 402116 w 402116"/>
                <a:gd name="connsiteY0" fmla="*/ 265 h 363821"/>
                <a:gd name="connsiteX1" fmla="*/ 347031 w 402116"/>
                <a:gd name="connsiteY1" fmla="*/ 265 h 363821"/>
                <a:gd name="connsiteX2" fmla="*/ 258896 w 402116"/>
                <a:gd name="connsiteY2" fmla="*/ 3019 h 363821"/>
                <a:gd name="connsiteX3" fmla="*/ 209320 w 402116"/>
                <a:gd name="connsiteY3" fmla="*/ 27807 h 363821"/>
                <a:gd name="connsiteX4" fmla="*/ 181778 w 402116"/>
                <a:gd name="connsiteY4" fmla="*/ 82891 h 363821"/>
                <a:gd name="connsiteX5" fmla="*/ 159745 w 402116"/>
                <a:gd name="connsiteY5" fmla="*/ 184797 h 363821"/>
                <a:gd name="connsiteX6" fmla="*/ 93643 w 402116"/>
                <a:gd name="connsiteY6" fmla="*/ 314246 h 363821"/>
                <a:gd name="connsiteX7" fmla="*/ 0 w 402116"/>
                <a:gd name="connsiteY7" fmla="*/ 363821 h 363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2116" h="363821">
                  <a:moveTo>
                    <a:pt x="402116" y="265"/>
                  </a:moveTo>
                  <a:cubicBezTo>
                    <a:pt x="386508" y="35"/>
                    <a:pt x="370901" y="-194"/>
                    <a:pt x="347031" y="265"/>
                  </a:cubicBezTo>
                  <a:cubicBezTo>
                    <a:pt x="323161" y="724"/>
                    <a:pt x="281848" y="-1571"/>
                    <a:pt x="258896" y="3019"/>
                  </a:cubicBezTo>
                  <a:cubicBezTo>
                    <a:pt x="235944" y="7609"/>
                    <a:pt x="222173" y="14495"/>
                    <a:pt x="209320" y="27807"/>
                  </a:cubicBezTo>
                  <a:cubicBezTo>
                    <a:pt x="196467" y="41119"/>
                    <a:pt x="190040" y="56726"/>
                    <a:pt x="181778" y="82891"/>
                  </a:cubicBezTo>
                  <a:cubicBezTo>
                    <a:pt x="173515" y="109056"/>
                    <a:pt x="174434" y="146238"/>
                    <a:pt x="159745" y="184797"/>
                  </a:cubicBezTo>
                  <a:cubicBezTo>
                    <a:pt x="145056" y="223356"/>
                    <a:pt x="120267" y="284409"/>
                    <a:pt x="93643" y="314246"/>
                  </a:cubicBezTo>
                  <a:cubicBezTo>
                    <a:pt x="67019" y="344083"/>
                    <a:pt x="33509" y="353952"/>
                    <a:pt x="0" y="363821"/>
                  </a:cubicBezTo>
                </a:path>
              </a:pathLst>
            </a:custGeom>
            <a:noFill/>
            <a:ln w="222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p:cNvSpPr/>
            <p:nvPr/>
          </p:nvSpPr>
          <p:spPr>
            <a:xfrm rot="18900000" flipH="1">
              <a:off x="8364183" y="976246"/>
              <a:ext cx="45719" cy="437556"/>
            </a:xfrm>
            <a:prstGeom prst="rect">
              <a:avLst/>
            </a:prstGeom>
            <a:solidFill>
              <a:schemeClr val="tx2">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5" name="テキスト ボックス 54"/>
          <p:cNvSpPr txBox="1"/>
          <p:nvPr/>
        </p:nvSpPr>
        <p:spPr>
          <a:xfrm>
            <a:off x="7902511" y="2233741"/>
            <a:ext cx="1391921" cy="276999"/>
          </a:xfrm>
          <a:prstGeom prst="rect">
            <a:avLst/>
          </a:prstGeom>
          <a:noFill/>
        </p:spPr>
        <p:txBody>
          <a:bodyPr wrap="square" rtlCol="0">
            <a:spAutoFit/>
          </a:bodyPr>
          <a:lstStyle/>
          <a:p>
            <a:r>
              <a:rPr kumimoji="1" lang="ja-JP" altLang="en-US" sz="1200" dirty="0"/>
              <a:t>給電ブラシ例</a:t>
            </a:r>
          </a:p>
        </p:txBody>
      </p:sp>
      <p:sp>
        <p:nvSpPr>
          <p:cNvPr id="125" name="テキスト ボックス 124"/>
          <p:cNvSpPr txBox="1"/>
          <p:nvPr/>
        </p:nvSpPr>
        <p:spPr>
          <a:xfrm>
            <a:off x="8529492" y="116631"/>
            <a:ext cx="614507" cy="307777"/>
          </a:xfrm>
          <a:prstGeom prst="rect">
            <a:avLst/>
          </a:prstGeom>
          <a:noFill/>
        </p:spPr>
        <p:txBody>
          <a:bodyPr wrap="square" rtlCol="0">
            <a:spAutoFit/>
          </a:bodyPr>
          <a:lstStyle/>
          <a:p>
            <a:r>
              <a:rPr lang="en-US" altLang="ja-JP" sz="1400" dirty="0"/>
              <a:t>2/5</a:t>
            </a:r>
          </a:p>
        </p:txBody>
      </p:sp>
      <p:sp>
        <p:nvSpPr>
          <p:cNvPr id="134" name="正方形/長方形 133"/>
          <p:cNvSpPr/>
          <p:nvPr/>
        </p:nvSpPr>
        <p:spPr>
          <a:xfrm>
            <a:off x="472013" y="3116897"/>
            <a:ext cx="2268517" cy="147346"/>
          </a:xfrm>
          <a:prstGeom prst="rect">
            <a:avLst/>
          </a:prstGeom>
          <a:no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リーフォーム 38"/>
          <p:cNvSpPr/>
          <p:nvPr/>
        </p:nvSpPr>
        <p:spPr>
          <a:xfrm>
            <a:off x="830845" y="3384468"/>
            <a:ext cx="237934" cy="403761"/>
          </a:xfrm>
          <a:custGeom>
            <a:avLst/>
            <a:gdLst>
              <a:gd name="connsiteX0" fmla="*/ 237934 w 237934"/>
              <a:gd name="connsiteY0" fmla="*/ 0 h 403761"/>
              <a:gd name="connsiteX1" fmla="*/ 59804 w 237934"/>
              <a:gd name="connsiteY1" fmla="*/ 118753 h 403761"/>
              <a:gd name="connsiteX2" fmla="*/ 428 w 237934"/>
              <a:gd name="connsiteY2" fmla="*/ 225631 h 403761"/>
              <a:gd name="connsiteX3" fmla="*/ 83555 w 237934"/>
              <a:gd name="connsiteY3" fmla="*/ 403761 h 403761"/>
            </a:gdLst>
            <a:ahLst/>
            <a:cxnLst>
              <a:cxn ang="0">
                <a:pos x="connsiteX0" y="connsiteY0"/>
              </a:cxn>
              <a:cxn ang="0">
                <a:pos x="connsiteX1" y="connsiteY1"/>
              </a:cxn>
              <a:cxn ang="0">
                <a:pos x="connsiteX2" y="connsiteY2"/>
              </a:cxn>
              <a:cxn ang="0">
                <a:pos x="connsiteX3" y="connsiteY3"/>
              </a:cxn>
            </a:cxnLst>
            <a:rect l="l" t="t" r="r" b="b"/>
            <a:pathLst>
              <a:path w="237934" h="403761">
                <a:moveTo>
                  <a:pt x="237934" y="0"/>
                </a:moveTo>
                <a:cubicBezTo>
                  <a:pt x="168661" y="40574"/>
                  <a:pt x="99388" y="81148"/>
                  <a:pt x="59804" y="118753"/>
                </a:cubicBezTo>
                <a:cubicBezTo>
                  <a:pt x="20220" y="156358"/>
                  <a:pt x="-3530" y="178130"/>
                  <a:pt x="428" y="225631"/>
                </a:cubicBezTo>
                <a:cubicBezTo>
                  <a:pt x="4386" y="273132"/>
                  <a:pt x="43970" y="338446"/>
                  <a:pt x="83555" y="403761"/>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左中かっこ 41"/>
          <p:cNvSpPr/>
          <p:nvPr/>
        </p:nvSpPr>
        <p:spPr>
          <a:xfrm>
            <a:off x="319617" y="2803410"/>
            <a:ext cx="116771" cy="423763"/>
          </a:xfrm>
          <a:prstGeom prst="leftBrace">
            <a:avLst/>
          </a:prstGeom>
          <a:ln w="28575">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2" name="テキスト ボックス 141"/>
          <p:cNvSpPr txBox="1"/>
          <p:nvPr/>
        </p:nvSpPr>
        <p:spPr>
          <a:xfrm>
            <a:off x="1538414" y="2462300"/>
            <a:ext cx="1404700" cy="276999"/>
          </a:xfrm>
          <a:prstGeom prst="rect">
            <a:avLst/>
          </a:prstGeom>
          <a:noFill/>
        </p:spPr>
        <p:txBody>
          <a:bodyPr wrap="square" rtlCol="0">
            <a:spAutoFit/>
          </a:bodyPr>
          <a:lstStyle/>
          <a:p>
            <a:r>
              <a:rPr lang="ja-JP" altLang="en-US" sz="1200" dirty="0"/>
              <a:t>　ワイヤ固定部</a:t>
            </a:r>
            <a:endParaRPr kumimoji="1" lang="ja-JP" altLang="en-US" sz="1200" dirty="0"/>
          </a:p>
        </p:txBody>
      </p:sp>
      <p:sp>
        <p:nvSpPr>
          <p:cNvPr id="144" name="テキスト ボックス 143"/>
          <p:cNvSpPr txBox="1"/>
          <p:nvPr/>
        </p:nvSpPr>
        <p:spPr>
          <a:xfrm>
            <a:off x="1920580" y="3255482"/>
            <a:ext cx="974326" cy="276999"/>
          </a:xfrm>
          <a:prstGeom prst="rect">
            <a:avLst/>
          </a:prstGeom>
          <a:noFill/>
        </p:spPr>
        <p:txBody>
          <a:bodyPr wrap="square" rtlCol="0">
            <a:spAutoFit/>
          </a:bodyPr>
          <a:lstStyle/>
          <a:p>
            <a:r>
              <a:rPr lang="ja-JP" altLang="en-US" sz="1200" dirty="0"/>
              <a:t>下ワイヤー</a:t>
            </a:r>
            <a:endParaRPr kumimoji="1" lang="ja-JP" altLang="en-US" sz="1200" dirty="0"/>
          </a:p>
        </p:txBody>
      </p:sp>
      <p:sp>
        <p:nvSpPr>
          <p:cNvPr id="145" name="フリーフォーム 144"/>
          <p:cNvSpPr/>
          <p:nvPr/>
        </p:nvSpPr>
        <p:spPr>
          <a:xfrm>
            <a:off x="1817821" y="3206506"/>
            <a:ext cx="178272" cy="166255"/>
          </a:xfrm>
          <a:custGeom>
            <a:avLst/>
            <a:gdLst>
              <a:gd name="connsiteX0" fmla="*/ 154521 w 178272"/>
              <a:gd name="connsiteY0" fmla="*/ 0 h 166255"/>
              <a:gd name="connsiteX1" fmla="*/ 142 w 178272"/>
              <a:gd name="connsiteY1" fmla="*/ 95003 h 166255"/>
              <a:gd name="connsiteX2" fmla="*/ 178272 w 178272"/>
              <a:gd name="connsiteY2" fmla="*/ 166255 h 166255"/>
            </a:gdLst>
            <a:ahLst/>
            <a:cxnLst>
              <a:cxn ang="0">
                <a:pos x="connsiteX0" y="connsiteY0"/>
              </a:cxn>
              <a:cxn ang="0">
                <a:pos x="connsiteX1" y="connsiteY1"/>
              </a:cxn>
              <a:cxn ang="0">
                <a:pos x="connsiteX2" y="connsiteY2"/>
              </a:cxn>
            </a:cxnLst>
            <a:rect l="l" t="t" r="r" b="b"/>
            <a:pathLst>
              <a:path w="178272" h="166255">
                <a:moveTo>
                  <a:pt x="154521" y="0"/>
                </a:moveTo>
                <a:cubicBezTo>
                  <a:pt x="75352" y="33647"/>
                  <a:pt x="-3816" y="67294"/>
                  <a:pt x="142" y="95003"/>
                </a:cubicBezTo>
                <a:cubicBezTo>
                  <a:pt x="4100" y="122712"/>
                  <a:pt x="150563" y="156359"/>
                  <a:pt x="178272" y="16625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角丸四角形 67"/>
          <p:cNvSpPr/>
          <p:nvPr/>
        </p:nvSpPr>
        <p:spPr>
          <a:xfrm>
            <a:off x="128491" y="3987331"/>
            <a:ext cx="2304861" cy="683411"/>
          </a:xfrm>
          <a:prstGeom prst="roundRect">
            <a:avLst/>
          </a:prstGeom>
          <a:solidFill>
            <a:srgbClr val="FFFF00"/>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2" name="直線コネクタ 61"/>
          <p:cNvCxnSpPr/>
          <p:nvPr/>
        </p:nvCxnSpPr>
        <p:spPr>
          <a:xfrm>
            <a:off x="448354" y="4270320"/>
            <a:ext cx="1566581"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3" name="フリーフォーム 62"/>
          <p:cNvSpPr/>
          <p:nvPr/>
        </p:nvSpPr>
        <p:spPr>
          <a:xfrm>
            <a:off x="570019" y="4275111"/>
            <a:ext cx="1401288" cy="71252"/>
          </a:xfrm>
          <a:custGeom>
            <a:avLst/>
            <a:gdLst>
              <a:gd name="connsiteX0" fmla="*/ 0 w 1401288"/>
              <a:gd name="connsiteY0" fmla="*/ 0 h 71252"/>
              <a:gd name="connsiteX1" fmla="*/ 201880 w 1401288"/>
              <a:gd name="connsiteY1" fmla="*/ 47501 h 71252"/>
              <a:gd name="connsiteX2" fmla="*/ 320634 w 1401288"/>
              <a:gd name="connsiteY2" fmla="*/ 59376 h 71252"/>
              <a:gd name="connsiteX3" fmla="*/ 593766 w 1401288"/>
              <a:gd name="connsiteY3" fmla="*/ 71252 h 71252"/>
              <a:gd name="connsiteX4" fmla="*/ 926275 w 1401288"/>
              <a:gd name="connsiteY4" fmla="*/ 71252 h 71252"/>
              <a:gd name="connsiteX5" fmla="*/ 1104405 w 1401288"/>
              <a:gd name="connsiteY5" fmla="*/ 59376 h 71252"/>
              <a:gd name="connsiteX6" fmla="*/ 1401288 w 1401288"/>
              <a:gd name="connsiteY6" fmla="*/ 23750 h 71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01288" h="71252">
                <a:moveTo>
                  <a:pt x="0" y="0"/>
                </a:moveTo>
                <a:cubicBezTo>
                  <a:pt x="74220" y="18802"/>
                  <a:pt x="148441" y="37605"/>
                  <a:pt x="201880" y="47501"/>
                </a:cubicBezTo>
                <a:cubicBezTo>
                  <a:pt x="255319" y="57397"/>
                  <a:pt x="255320" y="55418"/>
                  <a:pt x="320634" y="59376"/>
                </a:cubicBezTo>
                <a:cubicBezTo>
                  <a:pt x="385948" y="63334"/>
                  <a:pt x="492826" y="69273"/>
                  <a:pt x="593766" y="71252"/>
                </a:cubicBezTo>
                <a:cubicBezTo>
                  <a:pt x="694706" y="73231"/>
                  <a:pt x="841169" y="73231"/>
                  <a:pt x="926275" y="71252"/>
                </a:cubicBezTo>
                <a:cubicBezTo>
                  <a:pt x="1011381" y="69273"/>
                  <a:pt x="1025236" y="67293"/>
                  <a:pt x="1104405" y="59376"/>
                </a:cubicBezTo>
                <a:cubicBezTo>
                  <a:pt x="1183574" y="51459"/>
                  <a:pt x="1292431" y="37604"/>
                  <a:pt x="1401288" y="2375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フリーフォーム 63"/>
          <p:cNvSpPr/>
          <p:nvPr/>
        </p:nvSpPr>
        <p:spPr>
          <a:xfrm>
            <a:off x="1947556" y="4298861"/>
            <a:ext cx="190006" cy="0"/>
          </a:xfrm>
          <a:custGeom>
            <a:avLst/>
            <a:gdLst>
              <a:gd name="connsiteX0" fmla="*/ 0 w 190006"/>
              <a:gd name="connsiteY0" fmla="*/ 0 h 0"/>
              <a:gd name="connsiteX1" fmla="*/ 190006 w 190006"/>
              <a:gd name="connsiteY1" fmla="*/ 0 h 0"/>
            </a:gdLst>
            <a:ahLst/>
            <a:cxnLst>
              <a:cxn ang="0">
                <a:pos x="connsiteX0" y="connsiteY0"/>
              </a:cxn>
              <a:cxn ang="0">
                <a:pos x="connsiteX1" y="connsiteY1"/>
              </a:cxn>
            </a:cxnLst>
            <a:rect l="l" t="t" r="r" b="b"/>
            <a:pathLst>
              <a:path w="190006">
                <a:moveTo>
                  <a:pt x="0" y="0"/>
                </a:moveTo>
                <a:lnTo>
                  <a:pt x="190006"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フリーフォーム 135"/>
          <p:cNvSpPr/>
          <p:nvPr/>
        </p:nvSpPr>
        <p:spPr>
          <a:xfrm>
            <a:off x="407838" y="4286986"/>
            <a:ext cx="190006" cy="0"/>
          </a:xfrm>
          <a:custGeom>
            <a:avLst/>
            <a:gdLst>
              <a:gd name="connsiteX0" fmla="*/ 0 w 190006"/>
              <a:gd name="connsiteY0" fmla="*/ 0 h 0"/>
              <a:gd name="connsiteX1" fmla="*/ 190006 w 190006"/>
              <a:gd name="connsiteY1" fmla="*/ 0 h 0"/>
            </a:gdLst>
            <a:ahLst/>
            <a:cxnLst>
              <a:cxn ang="0">
                <a:pos x="connsiteX0" y="connsiteY0"/>
              </a:cxn>
              <a:cxn ang="0">
                <a:pos x="connsiteX1" y="connsiteY1"/>
              </a:cxn>
            </a:cxnLst>
            <a:rect l="l" t="t" r="r" b="b"/>
            <a:pathLst>
              <a:path w="190006">
                <a:moveTo>
                  <a:pt x="0" y="0"/>
                </a:moveTo>
                <a:lnTo>
                  <a:pt x="190006" y="0"/>
                </a:ln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正方形/長方形 136"/>
          <p:cNvSpPr/>
          <p:nvPr/>
        </p:nvSpPr>
        <p:spPr>
          <a:xfrm>
            <a:off x="1176409" y="4221026"/>
            <a:ext cx="159715" cy="90000"/>
          </a:xfrm>
          <a:prstGeom prst="rect">
            <a:avLst/>
          </a:prstGeom>
          <a:solidFill>
            <a:schemeClr val="accent6">
              <a:lumMod val="40000"/>
              <a:lumOff val="6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フリーフォーム 139"/>
          <p:cNvSpPr/>
          <p:nvPr/>
        </p:nvSpPr>
        <p:spPr>
          <a:xfrm>
            <a:off x="901916" y="4102662"/>
            <a:ext cx="234523" cy="184324"/>
          </a:xfrm>
          <a:custGeom>
            <a:avLst/>
            <a:gdLst>
              <a:gd name="connsiteX0" fmla="*/ 0 w 425303"/>
              <a:gd name="connsiteY0" fmla="*/ 14323 h 163178"/>
              <a:gd name="connsiteX1" fmla="*/ 223284 w 425303"/>
              <a:gd name="connsiteY1" fmla="*/ 14323 h 163178"/>
              <a:gd name="connsiteX2" fmla="*/ 425303 w 425303"/>
              <a:gd name="connsiteY2" fmla="*/ 163178 h 163178"/>
            </a:gdLst>
            <a:ahLst/>
            <a:cxnLst>
              <a:cxn ang="0">
                <a:pos x="connsiteX0" y="connsiteY0"/>
              </a:cxn>
              <a:cxn ang="0">
                <a:pos x="connsiteX1" y="connsiteY1"/>
              </a:cxn>
              <a:cxn ang="0">
                <a:pos x="connsiteX2" y="connsiteY2"/>
              </a:cxn>
            </a:cxnLst>
            <a:rect l="l" t="t" r="r" b="b"/>
            <a:pathLst>
              <a:path w="425303" h="163178">
                <a:moveTo>
                  <a:pt x="0" y="14323"/>
                </a:moveTo>
                <a:cubicBezTo>
                  <a:pt x="76200" y="1918"/>
                  <a:pt x="152400" y="-10486"/>
                  <a:pt x="223284" y="14323"/>
                </a:cubicBezTo>
                <a:cubicBezTo>
                  <a:pt x="294168" y="39132"/>
                  <a:pt x="425303" y="163178"/>
                  <a:pt x="425303" y="163178"/>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テキスト ボックス 140"/>
          <p:cNvSpPr txBox="1"/>
          <p:nvPr/>
        </p:nvSpPr>
        <p:spPr>
          <a:xfrm>
            <a:off x="1449101" y="4417756"/>
            <a:ext cx="1131667" cy="276999"/>
          </a:xfrm>
          <a:prstGeom prst="rect">
            <a:avLst/>
          </a:prstGeom>
          <a:noFill/>
        </p:spPr>
        <p:txBody>
          <a:bodyPr wrap="square" rtlCol="0">
            <a:spAutoFit/>
          </a:bodyPr>
          <a:lstStyle/>
          <a:p>
            <a:r>
              <a:rPr lang="ja-JP" altLang="en-US" sz="1200" dirty="0"/>
              <a:t>下ワイヤー</a:t>
            </a:r>
            <a:endParaRPr kumimoji="1" lang="ja-JP" altLang="en-US" sz="1200" dirty="0"/>
          </a:p>
        </p:txBody>
      </p:sp>
      <p:sp>
        <p:nvSpPr>
          <p:cNvPr id="65" name="フリーフォーム 64"/>
          <p:cNvSpPr/>
          <p:nvPr/>
        </p:nvSpPr>
        <p:spPr>
          <a:xfrm>
            <a:off x="1341770" y="4358244"/>
            <a:ext cx="178272" cy="166255"/>
          </a:xfrm>
          <a:custGeom>
            <a:avLst/>
            <a:gdLst>
              <a:gd name="connsiteX0" fmla="*/ 154521 w 178272"/>
              <a:gd name="connsiteY0" fmla="*/ 0 h 166255"/>
              <a:gd name="connsiteX1" fmla="*/ 142 w 178272"/>
              <a:gd name="connsiteY1" fmla="*/ 95003 h 166255"/>
              <a:gd name="connsiteX2" fmla="*/ 178272 w 178272"/>
              <a:gd name="connsiteY2" fmla="*/ 166255 h 166255"/>
            </a:gdLst>
            <a:ahLst/>
            <a:cxnLst>
              <a:cxn ang="0">
                <a:pos x="connsiteX0" y="connsiteY0"/>
              </a:cxn>
              <a:cxn ang="0">
                <a:pos x="connsiteX1" y="connsiteY1"/>
              </a:cxn>
              <a:cxn ang="0">
                <a:pos x="connsiteX2" y="connsiteY2"/>
              </a:cxn>
            </a:cxnLst>
            <a:rect l="l" t="t" r="r" b="b"/>
            <a:pathLst>
              <a:path w="178272" h="166255">
                <a:moveTo>
                  <a:pt x="154521" y="0"/>
                </a:moveTo>
                <a:cubicBezTo>
                  <a:pt x="75352" y="33647"/>
                  <a:pt x="-3816" y="67294"/>
                  <a:pt x="142" y="95003"/>
                </a:cubicBezTo>
                <a:cubicBezTo>
                  <a:pt x="4100" y="122712"/>
                  <a:pt x="150563" y="156359"/>
                  <a:pt x="178272" y="16625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テキスト ボックス 142"/>
          <p:cNvSpPr txBox="1"/>
          <p:nvPr/>
        </p:nvSpPr>
        <p:spPr>
          <a:xfrm>
            <a:off x="1248362" y="4030688"/>
            <a:ext cx="1228949" cy="276999"/>
          </a:xfrm>
          <a:prstGeom prst="rect">
            <a:avLst/>
          </a:prstGeom>
          <a:noFill/>
        </p:spPr>
        <p:txBody>
          <a:bodyPr wrap="square" rtlCol="0">
            <a:spAutoFit/>
          </a:bodyPr>
          <a:lstStyle/>
          <a:p>
            <a:r>
              <a:rPr lang="ja-JP" altLang="en-US" sz="1200" dirty="0"/>
              <a:t>　ワイヤ固定部</a:t>
            </a:r>
            <a:endParaRPr kumimoji="1" lang="ja-JP" altLang="en-US" sz="1200" dirty="0"/>
          </a:p>
        </p:txBody>
      </p:sp>
      <p:sp>
        <p:nvSpPr>
          <p:cNvPr id="66" name="フリーフォーム 65"/>
          <p:cNvSpPr/>
          <p:nvPr/>
        </p:nvSpPr>
        <p:spPr>
          <a:xfrm>
            <a:off x="1242919" y="4156364"/>
            <a:ext cx="122743" cy="95002"/>
          </a:xfrm>
          <a:custGeom>
            <a:avLst/>
            <a:gdLst>
              <a:gd name="connsiteX0" fmla="*/ 39616 w 122743"/>
              <a:gd name="connsiteY0" fmla="*/ 95002 h 95002"/>
              <a:gd name="connsiteX1" fmla="*/ 3990 w 122743"/>
              <a:gd name="connsiteY1" fmla="*/ 35626 h 95002"/>
              <a:gd name="connsiteX2" fmla="*/ 122743 w 122743"/>
              <a:gd name="connsiteY2" fmla="*/ 0 h 95002"/>
            </a:gdLst>
            <a:ahLst/>
            <a:cxnLst>
              <a:cxn ang="0">
                <a:pos x="connsiteX0" y="connsiteY0"/>
              </a:cxn>
              <a:cxn ang="0">
                <a:pos x="connsiteX1" y="connsiteY1"/>
              </a:cxn>
              <a:cxn ang="0">
                <a:pos x="connsiteX2" y="connsiteY2"/>
              </a:cxn>
            </a:cxnLst>
            <a:rect l="l" t="t" r="r" b="b"/>
            <a:pathLst>
              <a:path w="122743" h="95002">
                <a:moveTo>
                  <a:pt x="39616" y="95002"/>
                </a:moveTo>
                <a:cubicBezTo>
                  <a:pt x="14875" y="73231"/>
                  <a:pt x="-9865" y="51460"/>
                  <a:pt x="3990" y="35626"/>
                </a:cubicBezTo>
                <a:cubicBezTo>
                  <a:pt x="17844" y="19792"/>
                  <a:pt x="70293" y="9896"/>
                  <a:pt x="122743"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テキスト ボックス 138"/>
          <p:cNvSpPr txBox="1"/>
          <p:nvPr/>
        </p:nvSpPr>
        <p:spPr>
          <a:xfrm>
            <a:off x="82799" y="3987331"/>
            <a:ext cx="1131667" cy="276999"/>
          </a:xfrm>
          <a:prstGeom prst="rect">
            <a:avLst/>
          </a:prstGeom>
          <a:noFill/>
        </p:spPr>
        <p:txBody>
          <a:bodyPr wrap="square" rtlCol="0">
            <a:spAutoFit/>
          </a:bodyPr>
          <a:lstStyle/>
          <a:p>
            <a:r>
              <a:rPr lang="ja-JP" altLang="en-US" sz="1200" dirty="0"/>
              <a:t>上ワイヤー</a:t>
            </a:r>
            <a:endParaRPr kumimoji="1" lang="ja-JP" altLang="en-US" sz="1200" dirty="0"/>
          </a:p>
        </p:txBody>
      </p:sp>
      <p:sp>
        <p:nvSpPr>
          <p:cNvPr id="70" name="フリーフォーム 69"/>
          <p:cNvSpPr/>
          <p:nvPr/>
        </p:nvSpPr>
        <p:spPr>
          <a:xfrm>
            <a:off x="80210" y="3016333"/>
            <a:ext cx="204797" cy="985652"/>
          </a:xfrm>
          <a:custGeom>
            <a:avLst/>
            <a:gdLst>
              <a:gd name="connsiteX0" fmla="*/ 204797 w 204797"/>
              <a:gd name="connsiteY0" fmla="*/ 0 h 985652"/>
              <a:gd name="connsiteX1" fmla="*/ 74168 w 204797"/>
              <a:gd name="connsiteY1" fmla="*/ 47501 h 985652"/>
              <a:gd name="connsiteX2" fmla="*/ 14792 w 204797"/>
              <a:gd name="connsiteY2" fmla="*/ 142504 h 985652"/>
              <a:gd name="connsiteX3" fmla="*/ 2916 w 204797"/>
              <a:gd name="connsiteY3" fmla="*/ 261257 h 985652"/>
              <a:gd name="connsiteX4" fmla="*/ 50418 w 204797"/>
              <a:gd name="connsiteY4" fmla="*/ 463137 h 985652"/>
              <a:gd name="connsiteX5" fmla="*/ 50418 w 204797"/>
              <a:gd name="connsiteY5" fmla="*/ 570015 h 985652"/>
              <a:gd name="connsiteX6" fmla="*/ 26667 w 204797"/>
              <a:gd name="connsiteY6" fmla="*/ 688769 h 985652"/>
              <a:gd name="connsiteX7" fmla="*/ 2916 w 204797"/>
              <a:gd name="connsiteY7" fmla="*/ 902524 h 985652"/>
              <a:gd name="connsiteX8" fmla="*/ 97919 w 204797"/>
              <a:gd name="connsiteY8" fmla="*/ 985652 h 9856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4797" h="985652">
                <a:moveTo>
                  <a:pt x="204797" y="0"/>
                </a:moveTo>
                <a:cubicBezTo>
                  <a:pt x="155316" y="11875"/>
                  <a:pt x="105835" y="23750"/>
                  <a:pt x="74168" y="47501"/>
                </a:cubicBezTo>
                <a:cubicBezTo>
                  <a:pt x="42501" y="71252"/>
                  <a:pt x="26667" y="106878"/>
                  <a:pt x="14792" y="142504"/>
                </a:cubicBezTo>
                <a:cubicBezTo>
                  <a:pt x="2917" y="178130"/>
                  <a:pt x="-3022" y="207818"/>
                  <a:pt x="2916" y="261257"/>
                </a:cubicBezTo>
                <a:cubicBezTo>
                  <a:pt x="8854" y="314696"/>
                  <a:pt x="42501" y="411677"/>
                  <a:pt x="50418" y="463137"/>
                </a:cubicBezTo>
                <a:cubicBezTo>
                  <a:pt x="58335" y="514597"/>
                  <a:pt x="54376" y="532410"/>
                  <a:pt x="50418" y="570015"/>
                </a:cubicBezTo>
                <a:cubicBezTo>
                  <a:pt x="46460" y="607620"/>
                  <a:pt x="34584" y="633351"/>
                  <a:pt x="26667" y="688769"/>
                </a:cubicBezTo>
                <a:cubicBezTo>
                  <a:pt x="18750" y="744187"/>
                  <a:pt x="-8959" y="853044"/>
                  <a:pt x="2916" y="902524"/>
                </a:cubicBezTo>
                <a:cubicBezTo>
                  <a:pt x="14791" y="952004"/>
                  <a:pt x="56355" y="968828"/>
                  <a:pt x="97919" y="985652"/>
                </a:cubicBezTo>
              </a:path>
            </a:pathLst>
          </a:cu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テキスト ボックス 145"/>
          <p:cNvSpPr txBox="1"/>
          <p:nvPr/>
        </p:nvSpPr>
        <p:spPr>
          <a:xfrm>
            <a:off x="158739" y="4346363"/>
            <a:ext cx="1223642" cy="276999"/>
          </a:xfrm>
          <a:prstGeom prst="rect">
            <a:avLst/>
          </a:prstGeom>
          <a:noFill/>
        </p:spPr>
        <p:txBody>
          <a:bodyPr wrap="square" rtlCol="0">
            <a:spAutoFit/>
          </a:bodyPr>
          <a:lstStyle/>
          <a:p>
            <a:r>
              <a:rPr lang="ja-JP" altLang="en-US" sz="1200" dirty="0">
                <a:solidFill>
                  <a:srgbClr val="FF0000"/>
                </a:solidFill>
              </a:rPr>
              <a:t>固定部では</a:t>
            </a:r>
            <a:r>
              <a:rPr lang="en-US" altLang="ja-JP" sz="1200" dirty="0">
                <a:solidFill>
                  <a:srgbClr val="FF0000"/>
                </a:solidFill>
              </a:rPr>
              <a:t>2</a:t>
            </a:r>
            <a:r>
              <a:rPr lang="ja-JP" altLang="en-US" sz="1200" dirty="0">
                <a:solidFill>
                  <a:srgbClr val="FF0000"/>
                </a:solidFill>
              </a:rPr>
              <a:t>重</a:t>
            </a:r>
            <a:endParaRPr kumimoji="1" lang="ja-JP" altLang="en-US" sz="1200" dirty="0">
              <a:solidFill>
                <a:srgbClr val="FF0000"/>
              </a:solidFill>
            </a:endParaRPr>
          </a:p>
        </p:txBody>
      </p:sp>
      <p:cxnSp>
        <p:nvCxnSpPr>
          <p:cNvPr id="74" name="直線コネクタ 73"/>
          <p:cNvCxnSpPr/>
          <p:nvPr/>
        </p:nvCxnSpPr>
        <p:spPr>
          <a:xfrm>
            <a:off x="3078702" y="2753411"/>
            <a:ext cx="794" cy="31905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3781289" y="2534490"/>
            <a:ext cx="11153" cy="692683"/>
          </a:xfrm>
          <a:prstGeom prst="line">
            <a:avLst/>
          </a:prstGeom>
          <a:ln w="381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552" name="直線コネクタ 551"/>
          <p:cNvCxnSpPr/>
          <p:nvPr/>
        </p:nvCxnSpPr>
        <p:spPr>
          <a:xfrm>
            <a:off x="3778604" y="1062027"/>
            <a:ext cx="0" cy="258454"/>
          </a:xfrm>
          <a:prstGeom prst="line">
            <a:avLst/>
          </a:prstGeom>
          <a:ln w="76200" cmpd="sng"/>
        </p:spPr>
        <p:style>
          <a:lnRef idx="1">
            <a:schemeClr val="accent1"/>
          </a:lnRef>
          <a:fillRef idx="0">
            <a:schemeClr val="accent1"/>
          </a:fillRef>
          <a:effectRef idx="0">
            <a:schemeClr val="accent1"/>
          </a:effectRef>
          <a:fontRef idx="minor">
            <a:schemeClr val="tx1"/>
          </a:fontRef>
        </p:style>
      </p:cxnSp>
      <p:sp>
        <p:nvSpPr>
          <p:cNvPr id="555" name="円/楕円 554"/>
          <p:cNvSpPr/>
          <p:nvPr/>
        </p:nvSpPr>
        <p:spPr>
          <a:xfrm>
            <a:off x="3716237" y="1320481"/>
            <a:ext cx="118128" cy="181538"/>
          </a:xfrm>
          <a:prstGeom prst="ellipse">
            <a:avLst/>
          </a:prstGeom>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円/楕円 163"/>
          <p:cNvSpPr/>
          <p:nvPr/>
        </p:nvSpPr>
        <p:spPr>
          <a:xfrm>
            <a:off x="3727289" y="1358394"/>
            <a:ext cx="108000" cy="1080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0" name="直線コネクタ 169"/>
          <p:cNvCxnSpPr/>
          <p:nvPr/>
        </p:nvCxnSpPr>
        <p:spPr>
          <a:xfrm flipH="1">
            <a:off x="3774990" y="1466394"/>
            <a:ext cx="3614" cy="501364"/>
          </a:xfrm>
          <a:prstGeom prst="line">
            <a:avLst/>
          </a:prstGeom>
          <a:ln w="76200"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3" name="直線コネクタ 172"/>
          <p:cNvCxnSpPr/>
          <p:nvPr/>
        </p:nvCxnSpPr>
        <p:spPr>
          <a:xfrm rot="-4080000" flipH="1">
            <a:off x="4059920" y="1267532"/>
            <a:ext cx="3614" cy="501364"/>
          </a:xfrm>
          <a:prstGeom prst="line">
            <a:avLst/>
          </a:prstGeom>
          <a:ln w="76200" cmpd="sng">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175" name="直線コネクタ 174"/>
          <p:cNvCxnSpPr/>
          <p:nvPr/>
        </p:nvCxnSpPr>
        <p:spPr>
          <a:xfrm rot="4080000">
            <a:off x="3547598" y="1268682"/>
            <a:ext cx="3614" cy="501364"/>
          </a:xfrm>
          <a:prstGeom prst="line">
            <a:avLst/>
          </a:prstGeom>
          <a:ln w="76200" cmpd="sng">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566" name="フリーフォーム 565"/>
          <p:cNvSpPr/>
          <p:nvPr/>
        </p:nvSpPr>
        <p:spPr>
          <a:xfrm>
            <a:off x="3479470" y="1662545"/>
            <a:ext cx="629392" cy="119004"/>
          </a:xfrm>
          <a:custGeom>
            <a:avLst/>
            <a:gdLst>
              <a:gd name="connsiteX0" fmla="*/ 0 w 629392"/>
              <a:gd name="connsiteY0" fmla="*/ 0 h 119004"/>
              <a:gd name="connsiteX1" fmla="*/ 118753 w 629392"/>
              <a:gd name="connsiteY1" fmla="*/ 83128 h 119004"/>
              <a:gd name="connsiteX2" fmla="*/ 320634 w 629392"/>
              <a:gd name="connsiteY2" fmla="*/ 118754 h 119004"/>
              <a:gd name="connsiteX3" fmla="*/ 463138 w 629392"/>
              <a:gd name="connsiteY3" fmla="*/ 95003 h 119004"/>
              <a:gd name="connsiteX4" fmla="*/ 629392 w 629392"/>
              <a:gd name="connsiteY4" fmla="*/ 23751 h 1190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9392" h="119004">
                <a:moveTo>
                  <a:pt x="0" y="0"/>
                </a:moveTo>
                <a:cubicBezTo>
                  <a:pt x="32657" y="31668"/>
                  <a:pt x="65314" y="63336"/>
                  <a:pt x="118753" y="83128"/>
                </a:cubicBezTo>
                <a:cubicBezTo>
                  <a:pt x="172192" y="102920"/>
                  <a:pt x="263237" y="116775"/>
                  <a:pt x="320634" y="118754"/>
                </a:cubicBezTo>
                <a:cubicBezTo>
                  <a:pt x="378031" y="120733"/>
                  <a:pt x="411678" y="110837"/>
                  <a:pt x="463138" y="95003"/>
                </a:cubicBezTo>
                <a:cubicBezTo>
                  <a:pt x="514598" y="79169"/>
                  <a:pt x="571995" y="51460"/>
                  <a:pt x="629392" y="23751"/>
                </a:cubicBezTo>
              </a:path>
            </a:pathLst>
          </a:custGeom>
          <a:noFill/>
          <a:ln>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テキスト ボックス 176"/>
          <p:cNvSpPr txBox="1"/>
          <p:nvPr/>
        </p:nvSpPr>
        <p:spPr>
          <a:xfrm>
            <a:off x="4005687" y="2006856"/>
            <a:ext cx="710329" cy="461665"/>
          </a:xfrm>
          <a:prstGeom prst="rect">
            <a:avLst/>
          </a:prstGeom>
          <a:noFill/>
          <a:ln>
            <a:solidFill>
              <a:srgbClr val="FF0000"/>
            </a:solidFill>
          </a:ln>
        </p:spPr>
        <p:txBody>
          <a:bodyPr wrap="square" rtlCol="0">
            <a:spAutoFit/>
          </a:bodyPr>
          <a:lstStyle/>
          <a:p>
            <a:r>
              <a:rPr lang="ja-JP" altLang="en-US" sz="1200" dirty="0"/>
              <a:t>セフティ</a:t>
            </a:r>
            <a:endParaRPr lang="en-US" altLang="ja-JP" sz="1200" dirty="0"/>
          </a:p>
          <a:p>
            <a:r>
              <a:rPr lang="ja-JP" altLang="en-US" sz="1200" dirty="0"/>
              <a:t>ガイド</a:t>
            </a:r>
            <a:endParaRPr kumimoji="1" lang="ja-JP" altLang="en-US" sz="1200" dirty="0"/>
          </a:p>
        </p:txBody>
      </p:sp>
      <p:sp>
        <p:nvSpPr>
          <p:cNvPr id="569" name="フリーフォーム 568"/>
          <p:cNvSpPr/>
          <p:nvPr/>
        </p:nvSpPr>
        <p:spPr>
          <a:xfrm>
            <a:off x="3800105" y="2470068"/>
            <a:ext cx="486888" cy="119457"/>
          </a:xfrm>
          <a:custGeom>
            <a:avLst/>
            <a:gdLst>
              <a:gd name="connsiteX0" fmla="*/ 0 w 486888"/>
              <a:gd name="connsiteY0" fmla="*/ 296883 h 296883"/>
              <a:gd name="connsiteX1" fmla="*/ 83127 w 486888"/>
              <a:gd name="connsiteY1" fmla="*/ 273133 h 296883"/>
              <a:gd name="connsiteX2" fmla="*/ 320633 w 486888"/>
              <a:gd name="connsiteY2" fmla="*/ 178130 h 296883"/>
              <a:gd name="connsiteX3" fmla="*/ 486888 w 486888"/>
              <a:gd name="connsiteY3" fmla="*/ 0 h 296883"/>
            </a:gdLst>
            <a:ahLst/>
            <a:cxnLst>
              <a:cxn ang="0">
                <a:pos x="connsiteX0" y="connsiteY0"/>
              </a:cxn>
              <a:cxn ang="0">
                <a:pos x="connsiteX1" y="connsiteY1"/>
              </a:cxn>
              <a:cxn ang="0">
                <a:pos x="connsiteX2" y="connsiteY2"/>
              </a:cxn>
              <a:cxn ang="0">
                <a:pos x="connsiteX3" y="connsiteY3"/>
              </a:cxn>
            </a:cxnLst>
            <a:rect l="l" t="t" r="r" b="b"/>
            <a:pathLst>
              <a:path w="486888" h="296883">
                <a:moveTo>
                  <a:pt x="0" y="296883"/>
                </a:moveTo>
                <a:cubicBezTo>
                  <a:pt x="14844" y="294904"/>
                  <a:pt x="29688" y="292925"/>
                  <a:pt x="83127" y="273133"/>
                </a:cubicBezTo>
                <a:cubicBezTo>
                  <a:pt x="136566" y="253341"/>
                  <a:pt x="253340" y="223652"/>
                  <a:pt x="320633" y="178130"/>
                </a:cubicBezTo>
                <a:cubicBezTo>
                  <a:pt x="387926" y="132608"/>
                  <a:pt x="437407" y="66304"/>
                  <a:pt x="486888" y="0"/>
                </a:cubicBezTo>
              </a:path>
            </a:pathLst>
          </a:cu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0" name="フリーフォーム 569"/>
          <p:cNvSpPr/>
          <p:nvPr/>
        </p:nvSpPr>
        <p:spPr>
          <a:xfrm>
            <a:off x="3811980" y="1876301"/>
            <a:ext cx="201880" cy="273133"/>
          </a:xfrm>
          <a:custGeom>
            <a:avLst/>
            <a:gdLst>
              <a:gd name="connsiteX0" fmla="*/ 0 w 201880"/>
              <a:gd name="connsiteY0" fmla="*/ 0 h 273133"/>
              <a:gd name="connsiteX1" fmla="*/ 106878 w 201880"/>
              <a:gd name="connsiteY1" fmla="*/ 59377 h 273133"/>
              <a:gd name="connsiteX2" fmla="*/ 118753 w 201880"/>
              <a:gd name="connsiteY2" fmla="*/ 237507 h 273133"/>
              <a:gd name="connsiteX3" fmla="*/ 201880 w 201880"/>
              <a:gd name="connsiteY3" fmla="*/ 273133 h 273133"/>
            </a:gdLst>
            <a:ahLst/>
            <a:cxnLst>
              <a:cxn ang="0">
                <a:pos x="connsiteX0" y="connsiteY0"/>
              </a:cxn>
              <a:cxn ang="0">
                <a:pos x="connsiteX1" y="connsiteY1"/>
              </a:cxn>
              <a:cxn ang="0">
                <a:pos x="connsiteX2" y="connsiteY2"/>
              </a:cxn>
              <a:cxn ang="0">
                <a:pos x="connsiteX3" y="connsiteY3"/>
              </a:cxn>
            </a:cxnLst>
            <a:rect l="l" t="t" r="r" b="b"/>
            <a:pathLst>
              <a:path w="201880" h="273133">
                <a:moveTo>
                  <a:pt x="0" y="0"/>
                </a:moveTo>
                <a:cubicBezTo>
                  <a:pt x="43543" y="9896"/>
                  <a:pt x="87086" y="19793"/>
                  <a:pt x="106878" y="59377"/>
                </a:cubicBezTo>
                <a:cubicBezTo>
                  <a:pt x="126670" y="98961"/>
                  <a:pt x="102919" y="201881"/>
                  <a:pt x="118753" y="237507"/>
                </a:cubicBezTo>
                <a:cubicBezTo>
                  <a:pt x="134587" y="273133"/>
                  <a:pt x="168233" y="273133"/>
                  <a:pt x="201880" y="273133"/>
                </a:cubicBezTo>
              </a:path>
            </a:pathLst>
          </a:cu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テキスト ボックス 179"/>
          <p:cNvSpPr txBox="1"/>
          <p:nvPr/>
        </p:nvSpPr>
        <p:spPr>
          <a:xfrm>
            <a:off x="3411787" y="841258"/>
            <a:ext cx="726406" cy="246221"/>
          </a:xfrm>
          <a:prstGeom prst="rect">
            <a:avLst/>
          </a:prstGeom>
          <a:solidFill>
            <a:schemeClr val="bg1"/>
          </a:solidFill>
        </p:spPr>
        <p:txBody>
          <a:bodyPr wrap="square" rtlCol="0">
            <a:spAutoFit/>
          </a:bodyPr>
          <a:lstStyle/>
          <a:p>
            <a:r>
              <a:rPr lang="ja-JP" altLang="en-US" sz="1000" dirty="0"/>
              <a:t>（側面図）</a:t>
            </a:r>
            <a:endParaRPr kumimoji="1" lang="ja-JP" altLang="en-US" sz="1000" dirty="0"/>
          </a:p>
        </p:txBody>
      </p:sp>
      <p:grpSp>
        <p:nvGrpSpPr>
          <p:cNvPr id="196" name="グループ化 195"/>
          <p:cNvGrpSpPr/>
          <p:nvPr/>
        </p:nvGrpSpPr>
        <p:grpSpPr>
          <a:xfrm>
            <a:off x="3253168" y="3328631"/>
            <a:ext cx="85530" cy="363821"/>
            <a:chOff x="8265126" y="1250518"/>
            <a:chExt cx="169807" cy="861238"/>
          </a:xfrm>
        </p:grpSpPr>
        <p:sp>
          <p:nvSpPr>
            <p:cNvPr id="197" name="正方形/長方形 196"/>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8" name="正方形/長方形 197"/>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9" name="正方形/長方形 198"/>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0" name="円/楕円 199"/>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正方形/長方形 200"/>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円/楕円 201"/>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3" name="円/楕円 202"/>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4" name="円/楕円 203"/>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円/楕円 204"/>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 name="円/楕円 205"/>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7" name="円/楕円 206"/>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08" name="グループ化 207"/>
          <p:cNvGrpSpPr/>
          <p:nvPr/>
        </p:nvGrpSpPr>
        <p:grpSpPr>
          <a:xfrm>
            <a:off x="3526290" y="3328631"/>
            <a:ext cx="85530" cy="363821"/>
            <a:chOff x="8265126" y="1250518"/>
            <a:chExt cx="169807" cy="861238"/>
          </a:xfrm>
        </p:grpSpPr>
        <p:sp>
          <p:nvSpPr>
            <p:cNvPr id="209" name="正方形/長方形 208"/>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正方形/長方形 209"/>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1" name="正方形/長方形 210"/>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2" name="円/楕円 211"/>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3" name="正方形/長方形 212"/>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4" name="円/楕円 213"/>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 name="円/楕円 214"/>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6" name="円/楕円 215"/>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7" name="円/楕円 216"/>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8" name="円/楕円 217"/>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9" name="円/楕円 218"/>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20" name="テキスト ボックス 219"/>
          <p:cNvSpPr txBox="1"/>
          <p:nvPr/>
        </p:nvSpPr>
        <p:spPr>
          <a:xfrm>
            <a:off x="3897925" y="1805596"/>
            <a:ext cx="1636181" cy="246221"/>
          </a:xfrm>
          <a:prstGeom prst="rect">
            <a:avLst/>
          </a:prstGeom>
          <a:noFill/>
        </p:spPr>
        <p:txBody>
          <a:bodyPr wrap="square" rtlCol="0">
            <a:spAutoFit/>
          </a:bodyPr>
          <a:lstStyle/>
          <a:p>
            <a:r>
              <a:rPr lang="ja-JP" altLang="en-US" sz="1000" dirty="0">
                <a:solidFill>
                  <a:srgbClr val="FF0000"/>
                </a:solidFill>
              </a:rPr>
              <a:t>前後にはフリー</a:t>
            </a:r>
            <a:endParaRPr kumimoji="1" lang="ja-JP" altLang="en-US" sz="1000" dirty="0">
              <a:solidFill>
                <a:srgbClr val="FF0000"/>
              </a:solidFill>
            </a:endParaRPr>
          </a:p>
        </p:txBody>
      </p:sp>
      <p:sp>
        <p:nvSpPr>
          <p:cNvPr id="221" name="テキスト ボックス 220"/>
          <p:cNvSpPr txBox="1"/>
          <p:nvPr/>
        </p:nvSpPr>
        <p:spPr>
          <a:xfrm>
            <a:off x="4097071" y="3267093"/>
            <a:ext cx="1102577" cy="276999"/>
          </a:xfrm>
          <a:prstGeom prst="rect">
            <a:avLst/>
          </a:prstGeom>
          <a:noFill/>
        </p:spPr>
        <p:txBody>
          <a:bodyPr wrap="square" rtlCol="0">
            <a:spAutoFit/>
          </a:bodyPr>
          <a:lstStyle/>
          <a:p>
            <a:r>
              <a:rPr lang="ja-JP" altLang="en-US" sz="1200" dirty="0"/>
              <a:t>距離センサー</a:t>
            </a:r>
            <a:endParaRPr kumimoji="1" lang="ja-JP" altLang="en-US" sz="1200" dirty="0"/>
          </a:p>
        </p:txBody>
      </p:sp>
      <p:sp>
        <p:nvSpPr>
          <p:cNvPr id="573" name="フリーフォーム 572"/>
          <p:cNvSpPr/>
          <p:nvPr/>
        </p:nvSpPr>
        <p:spPr>
          <a:xfrm>
            <a:off x="3710569" y="3384468"/>
            <a:ext cx="433919" cy="118753"/>
          </a:xfrm>
          <a:custGeom>
            <a:avLst/>
            <a:gdLst>
              <a:gd name="connsiteX0" fmla="*/ 18283 w 433919"/>
              <a:gd name="connsiteY0" fmla="*/ 118753 h 118753"/>
              <a:gd name="connsiteX1" fmla="*/ 18283 w 433919"/>
              <a:gd name="connsiteY1" fmla="*/ 23750 h 118753"/>
              <a:gd name="connsiteX2" fmla="*/ 208288 w 433919"/>
              <a:gd name="connsiteY2" fmla="*/ 11875 h 118753"/>
              <a:gd name="connsiteX3" fmla="*/ 255789 w 433919"/>
              <a:gd name="connsiteY3" fmla="*/ 106877 h 118753"/>
              <a:gd name="connsiteX4" fmla="*/ 433919 w 433919"/>
              <a:gd name="connsiteY4" fmla="*/ 0 h 1187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3919" h="118753">
                <a:moveTo>
                  <a:pt x="18283" y="118753"/>
                </a:moveTo>
                <a:cubicBezTo>
                  <a:pt x="2449" y="80158"/>
                  <a:pt x="-13384" y="41563"/>
                  <a:pt x="18283" y="23750"/>
                </a:cubicBezTo>
                <a:cubicBezTo>
                  <a:pt x="49950" y="5937"/>
                  <a:pt x="168704" y="-1979"/>
                  <a:pt x="208288" y="11875"/>
                </a:cubicBezTo>
                <a:cubicBezTo>
                  <a:pt x="247872" y="25729"/>
                  <a:pt x="218184" y="108856"/>
                  <a:pt x="255789" y="106877"/>
                </a:cubicBezTo>
                <a:cubicBezTo>
                  <a:pt x="293394" y="104898"/>
                  <a:pt x="363656" y="52449"/>
                  <a:pt x="433919"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上矢印吹き出し 19"/>
          <p:cNvSpPr/>
          <p:nvPr/>
        </p:nvSpPr>
        <p:spPr>
          <a:xfrm>
            <a:off x="666965" y="4854586"/>
            <a:ext cx="5583228" cy="1848710"/>
          </a:xfrm>
          <a:prstGeom prst="upArrowCallou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699455" y="5533745"/>
            <a:ext cx="5550738" cy="1169551"/>
          </a:xfrm>
          <a:prstGeom prst="rect">
            <a:avLst/>
          </a:prstGeom>
          <a:noFill/>
        </p:spPr>
        <p:txBody>
          <a:bodyPr wrap="square" rtlCol="0">
            <a:spAutoFit/>
          </a:bodyPr>
          <a:lstStyle/>
          <a:p>
            <a:r>
              <a:rPr lang="ja-JP" altLang="en-US" sz="1400" dirty="0"/>
              <a:t>　受け台兼用客室は液体ガラスコーティング塗布の木造製の２重構造とし、中間部は緩衝体にして、万が一落下しても、客室外側は破壊するが、人命は守られ打撲程度で収まるようにする。（窓なく、４台のカメラ（東西南北）の画像は内部で４台の壁掛けＴＶで確認、クラウドＡＩ経由にて、外部でも画像を見れる。）陸上は基本的には１０</a:t>
            </a:r>
            <a:r>
              <a:rPr lang="en-US" altLang="ja-JP" sz="1400" dirty="0"/>
              <a:t>m</a:t>
            </a:r>
            <a:r>
              <a:rPr lang="ja-JP" altLang="en-US" sz="1400" dirty="0"/>
              <a:t>以内の低空飛行をする。</a:t>
            </a:r>
            <a:endParaRPr kumimoji="1" lang="ja-JP" altLang="en-US" sz="1400" dirty="0"/>
          </a:p>
        </p:txBody>
      </p:sp>
    </p:spTree>
    <p:extLst>
      <p:ext uri="{BB962C8B-B14F-4D97-AF65-F5344CB8AC3E}">
        <p14:creationId xmlns:p14="http://schemas.microsoft.com/office/powerpoint/2010/main" val="1228154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54" name="フローチャート : 表示 53"/>
          <p:cNvSpPr/>
          <p:nvPr/>
        </p:nvSpPr>
        <p:spPr>
          <a:xfrm>
            <a:off x="251520" y="2939882"/>
            <a:ext cx="3528392" cy="2016224"/>
          </a:xfrm>
          <a:prstGeom prst="flowChartDisplay">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743740" y="754344"/>
            <a:ext cx="7716691" cy="584775"/>
          </a:xfrm>
          <a:prstGeom prst="rect">
            <a:avLst/>
          </a:prstGeom>
          <a:solidFill>
            <a:schemeClr val="accent3">
              <a:lumMod val="20000"/>
              <a:lumOff val="80000"/>
            </a:schemeClr>
          </a:solidFill>
        </p:spPr>
        <p:txBody>
          <a:bodyPr wrap="square" rtlCol="0">
            <a:spAutoFit/>
          </a:bodyPr>
          <a:lstStyle/>
          <a:p>
            <a:r>
              <a:rPr kumimoji="1" lang="ja-JP" altLang="en-US" dirty="0"/>
              <a:t>　</a:t>
            </a:r>
            <a:r>
              <a:rPr kumimoji="1" lang="ja-JP" altLang="en-US" sz="1400" dirty="0"/>
              <a:t>市街地等の一般的なエリアでは鉄塔を建て、下記の「給電＆命綱ワイヤ</a:t>
            </a:r>
            <a:r>
              <a:rPr lang="ja-JP" altLang="en-US" sz="1400" dirty="0"/>
              <a:t>ｰ</a:t>
            </a:r>
            <a:r>
              <a:rPr kumimoji="1" lang="ja-JP" altLang="en-US" sz="1400" dirty="0"/>
              <a:t>」を張りＤＣ</a:t>
            </a:r>
            <a:r>
              <a:rPr kumimoji="1" lang="en-US" altLang="ja-JP" sz="1400" dirty="0"/>
              <a:t>1000</a:t>
            </a:r>
            <a:r>
              <a:rPr kumimoji="1" lang="ja-JP" altLang="en-US" sz="1400" dirty="0"/>
              <a:t>Ｖを流し、</a:t>
            </a:r>
            <a:r>
              <a:rPr lang="ja-JP" altLang="en-US" sz="1400" u="sng" dirty="0"/>
              <a:t>給電</a:t>
            </a:r>
            <a:r>
              <a:rPr kumimoji="1" lang="ja-JP" altLang="en-US" sz="1400" u="sng" dirty="0"/>
              <a:t>ブラシ</a:t>
            </a:r>
            <a:r>
              <a:rPr kumimoji="1" lang="ja-JP" altLang="en-US" sz="1400" dirty="0"/>
              <a:t>をドローン側に設定し、</a:t>
            </a:r>
            <a:r>
              <a:rPr kumimoji="1" lang="ja-JP" altLang="en-US" sz="1400" u="sng" dirty="0"/>
              <a:t>「</a:t>
            </a:r>
            <a:r>
              <a:rPr kumimoji="1" lang="en-US" altLang="ja-JP" sz="1400" u="sng" dirty="0"/>
              <a:t>3W</a:t>
            </a:r>
            <a:r>
              <a:rPr kumimoji="1" lang="ja-JP" altLang="en-US" sz="1400" u="sng" dirty="0"/>
              <a:t>」</a:t>
            </a:r>
            <a:r>
              <a:rPr kumimoji="1" lang="ja-JP" altLang="en-US" sz="1400" dirty="0"/>
              <a:t>給電システムを構築する。（必要最小限のバッテリー搭載）</a:t>
            </a:r>
          </a:p>
        </p:txBody>
      </p:sp>
      <p:sp>
        <p:nvSpPr>
          <p:cNvPr id="9" name="テキスト ボックス 8"/>
          <p:cNvSpPr txBox="1"/>
          <p:nvPr/>
        </p:nvSpPr>
        <p:spPr>
          <a:xfrm>
            <a:off x="609497" y="1686408"/>
            <a:ext cx="4192669" cy="738664"/>
          </a:xfrm>
          <a:prstGeom prst="rect">
            <a:avLst/>
          </a:prstGeom>
          <a:solidFill>
            <a:schemeClr val="accent3">
              <a:lumMod val="40000"/>
              <a:lumOff val="60000"/>
            </a:schemeClr>
          </a:solidFill>
        </p:spPr>
        <p:txBody>
          <a:bodyPr wrap="square" rtlCol="0">
            <a:spAutoFit/>
          </a:bodyPr>
          <a:lstStyle/>
          <a:p>
            <a:r>
              <a:rPr lang="ja-JP" altLang="en-US" sz="1400" dirty="0"/>
              <a:t>ただし未開のエリア等で鉄塔が建てられずに、ワイヤーが張れないエリアはツリー太陽光発電とリンクした自動バッテリー交換機（所）（トイレ付）を用意する。</a:t>
            </a:r>
            <a:endParaRPr kumimoji="1" lang="ja-JP" altLang="en-US" sz="1400" dirty="0"/>
          </a:p>
        </p:txBody>
      </p:sp>
      <p:grpSp>
        <p:nvGrpSpPr>
          <p:cNvPr id="32" name="グループ化 31"/>
          <p:cNvGrpSpPr/>
          <p:nvPr/>
        </p:nvGrpSpPr>
        <p:grpSpPr>
          <a:xfrm>
            <a:off x="1979712" y="3698603"/>
            <a:ext cx="393587" cy="343720"/>
            <a:chOff x="973207" y="4490368"/>
            <a:chExt cx="393587" cy="343720"/>
          </a:xfrm>
        </p:grpSpPr>
        <p:sp>
          <p:nvSpPr>
            <p:cNvPr id="8" name="円/楕円 7"/>
            <p:cNvSpPr/>
            <p:nvPr/>
          </p:nvSpPr>
          <p:spPr>
            <a:xfrm>
              <a:off x="1034001" y="4490368"/>
              <a:ext cx="180000" cy="180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5" name="グループ化 24"/>
            <p:cNvGrpSpPr/>
            <p:nvPr/>
          </p:nvGrpSpPr>
          <p:grpSpPr>
            <a:xfrm rot="2700000">
              <a:off x="887883" y="4672782"/>
              <a:ext cx="252000" cy="30480"/>
              <a:chOff x="706482" y="4925731"/>
              <a:chExt cx="252000" cy="30480"/>
            </a:xfrm>
          </p:grpSpPr>
          <p:cxnSp>
            <p:nvCxnSpPr>
              <p:cNvPr id="12" name="直線コネクタ 11"/>
              <p:cNvCxnSpPr/>
              <p:nvPr/>
            </p:nvCxnSpPr>
            <p:spPr>
              <a:xfrm>
                <a:off x="706482" y="4925731"/>
                <a:ext cx="252000" cy="0"/>
              </a:xfrm>
              <a:prstGeom prst="line">
                <a:avLst/>
              </a:prstGeom>
              <a:ln w="889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732762" y="4956211"/>
                <a:ext cx="180000" cy="0"/>
              </a:xfrm>
              <a:prstGeom prst="line">
                <a:avLst/>
              </a:prstGeom>
              <a:ln w="317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28" name="グループ化 27"/>
            <p:cNvGrpSpPr/>
            <p:nvPr/>
          </p:nvGrpSpPr>
          <p:grpSpPr>
            <a:xfrm rot="18900000" flipH="1">
              <a:off x="1114794" y="4672578"/>
              <a:ext cx="252000" cy="30480"/>
              <a:chOff x="706482" y="4925731"/>
              <a:chExt cx="252000" cy="30480"/>
            </a:xfrm>
          </p:grpSpPr>
          <p:cxnSp>
            <p:nvCxnSpPr>
              <p:cNvPr id="29" name="直線コネクタ 28"/>
              <p:cNvCxnSpPr/>
              <p:nvPr/>
            </p:nvCxnSpPr>
            <p:spPr>
              <a:xfrm>
                <a:off x="706482" y="4925731"/>
                <a:ext cx="252000" cy="0"/>
              </a:xfrm>
              <a:prstGeom prst="line">
                <a:avLst/>
              </a:prstGeom>
              <a:ln w="889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a:off x="732762" y="4956211"/>
                <a:ext cx="180000" cy="0"/>
              </a:xfrm>
              <a:prstGeom prst="line">
                <a:avLst/>
              </a:prstGeom>
              <a:ln w="317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7" name="角丸四角形 26"/>
            <p:cNvSpPr/>
            <p:nvPr/>
          </p:nvSpPr>
          <p:spPr>
            <a:xfrm>
              <a:off x="1113755" y="4798088"/>
              <a:ext cx="45719" cy="36000"/>
            </a:xfrm>
            <a:prstGeom prst="roundRect">
              <a:avLst/>
            </a:prstGeom>
            <a:solidFill>
              <a:srgbClr val="C00000"/>
            </a:solidFill>
            <a:ln w="889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直角三角形 30"/>
            <p:cNvSpPr/>
            <p:nvPr/>
          </p:nvSpPr>
          <p:spPr>
            <a:xfrm rot="-480000">
              <a:off x="1233243" y="4521271"/>
              <a:ext cx="50400" cy="50400"/>
            </a:xfrm>
            <a:prstGeom prst="rtTriangle">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直角三角形 32"/>
            <p:cNvSpPr/>
            <p:nvPr/>
          </p:nvSpPr>
          <p:spPr>
            <a:xfrm rot="480000" flipH="1">
              <a:off x="973207" y="4534400"/>
              <a:ext cx="45719" cy="45719"/>
            </a:xfrm>
            <a:prstGeom prst="rtTriangle">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4" name="フリーフォーム 33"/>
          <p:cNvSpPr/>
          <p:nvPr/>
        </p:nvSpPr>
        <p:spPr>
          <a:xfrm>
            <a:off x="2130725" y="3280625"/>
            <a:ext cx="414067" cy="439948"/>
          </a:xfrm>
          <a:custGeom>
            <a:avLst/>
            <a:gdLst>
              <a:gd name="connsiteX0" fmla="*/ 0 w 414067"/>
              <a:gd name="connsiteY0" fmla="*/ 439948 h 439948"/>
              <a:gd name="connsiteX1" fmla="*/ 69011 w 414067"/>
              <a:gd name="connsiteY1" fmla="*/ 215661 h 439948"/>
              <a:gd name="connsiteX2" fmla="*/ 284671 w 414067"/>
              <a:gd name="connsiteY2" fmla="*/ 112144 h 439948"/>
              <a:gd name="connsiteX3" fmla="*/ 414067 w 414067"/>
              <a:gd name="connsiteY3" fmla="*/ 0 h 439948"/>
            </a:gdLst>
            <a:ahLst/>
            <a:cxnLst>
              <a:cxn ang="0">
                <a:pos x="connsiteX0" y="connsiteY0"/>
              </a:cxn>
              <a:cxn ang="0">
                <a:pos x="connsiteX1" y="connsiteY1"/>
              </a:cxn>
              <a:cxn ang="0">
                <a:pos x="connsiteX2" y="connsiteY2"/>
              </a:cxn>
              <a:cxn ang="0">
                <a:pos x="connsiteX3" y="connsiteY3"/>
              </a:cxn>
            </a:cxnLst>
            <a:rect l="l" t="t" r="r" b="b"/>
            <a:pathLst>
              <a:path w="414067" h="439948">
                <a:moveTo>
                  <a:pt x="0" y="439948"/>
                </a:moveTo>
                <a:cubicBezTo>
                  <a:pt x="10783" y="355121"/>
                  <a:pt x="21566" y="270295"/>
                  <a:pt x="69011" y="215661"/>
                </a:cubicBezTo>
                <a:cubicBezTo>
                  <a:pt x="116456" y="161027"/>
                  <a:pt x="227162" y="148087"/>
                  <a:pt x="284671" y="112144"/>
                </a:cubicBezTo>
                <a:cubicBezTo>
                  <a:pt x="342180" y="76200"/>
                  <a:pt x="378123" y="38100"/>
                  <a:pt x="414067"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2201308" y="3083898"/>
            <a:ext cx="1002540" cy="276999"/>
          </a:xfrm>
          <a:prstGeom prst="rect">
            <a:avLst/>
          </a:prstGeom>
          <a:noFill/>
        </p:spPr>
        <p:txBody>
          <a:bodyPr wrap="square" rtlCol="0">
            <a:spAutoFit/>
          </a:bodyPr>
          <a:lstStyle/>
          <a:p>
            <a:r>
              <a:rPr kumimoji="1" lang="ja-JP" altLang="en-US" sz="1200" b="1" dirty="0"/>
              <a:t>ワイヤー</a:t>
            </a:r>
          </a:p>
        </p:txBody>
      </p:sp>
      <p:sp>
        <p:nvSpPr>
          <p:cNvPr id="48" name="フリーフォーム 47"/>
          <p:cNvSpPr/>
          <p:nvPr/>
        </p:nvSpPr>
        <p:spPr>
          <a:xfrm>
            <a:off x="1748276" y="4024323"/>
            <a:ext cx="414067" cy="439948"/>
          </a:xfrm>
          <a:custGeom>
            <a:avLst/>
            <a:gdLst>
              <a:gd name="connsiteX0" fmla="*/ 0 w 414067"/>
              <a:gd name="connsiteY0" fmla="*/ 439948 h 439948"/>
              <a:gd name="connsiteX1" fmla="*/ 69011 w 414067"/>
              <a:gd name="connsiteY1" fmla="*/ 215661 h 439948"/>
              <a:gd name="connsiteX2" fmla="*/ 284671 w 414067"/>
              <a:gd name="connsiteY2" fmla="*/ 112144 h 439948"/>
              <a:gd name="connsiteX3" fmla="*/ 414067 w 414067"/>
              <a:gd name="connsiteY3" fmla="*/ 0 h 439948"/>
            </a:gdLst>
            <a:ahLst/>
            <a:cxnLst>
              <a:cxn ang="0">
                <a:pos x="connsiteX0" y="connsiteY0"/>
              </a:cxn>
              <a:cxn ang="0">
                <a:pos x="connsiteX1" y="connsiteY1"/>
              </a:cxn>
              <a:cxn ang="0">
                <a:pos x="connsiteX2" y="connsiteY2"/>
              </a:cxn>
              <a:cxn ang="0">
                <a:pos x="connsiteX3" y="connsiteY3"/>
              </a:cxn>
            </a:cxnLst>
            <a:rect l="l" t="t" r="r" b="b"/>
            <a:pathLst>
              <a:path w="414067" h="439948">
                <a:moveTo>
                  <a:pt x="0" y="439948"/>
                </a:moveTo>
                <a:cubicBezTo>
                  <a:pt x="10783" y="355121"/>
                  <a:pt x="21566" y="270295"/>
                  <a:pt x="69011" y="215661"/>
                </a:cubicBezTo>
                <a:cubicBezTo>
                  <a:pt x="116456" y="161027"/>
                  <a:pt x="227162" y="148087"/>
                  <a:pt x="284671" y="112144"/>
                </a:cubicBezTo>
                <a:cubicBezTo>
                  <a:pt x="342180" y="76200"/>
                  <a:pt x="378123" y="38100"/>
                  <a:pt x="414067"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1247006" y="4464271"/>
            <a:ext cx="2100858" cy="461665"/>
          </a:xfrm>
          <a:prstGeom prst="rect">
            <a:avLst/>
          </a:prstGeom>
          <a:noFill/>
        </p:spPr>
        <p:txBody>
          <a:bodyPr wrap="square" rtlCol="0">
            <a:spAutoFit/>
          </a:bodyPr>
          <a:lstStyle/>
          <a:p>
            <a:r>
              <a:rPr lang="ja-JP" altLang="en-US" sz="1200" b="1" dirty="0"/>
              <a:t>Ｙ型ゴムブッシュ（ケーブル）</a:t>
            </a:r>
            <a:endParaRPr lang="en-US" altLang="ja-JP" sz="1200" b="1" dirty="0"/>
          </a:p>
          <a:p>
            <a:r>
              <a:rPr kumimoji="1" lang="ja-JP" altLang="en-US" sz="1100" b="1" dirty="0"/>
              <a:t>（はめ込み接着）</a:t>
            </a:r>
          </a:p>
        </p:txBody>
      </p:sp>
      <p:sp>
        <p:nvSpPr>
          <p:cNvPr id="47" name="フリーフォーム 46"/>
          <p:cNvSpPr/>
          <p:nvPr/>
        </p:nvSpPr>
        <p:spPr>
          <a:xfrm>
            <a:off x="2277374" y="3918980"/>
            <a:ext cx="414068" cy="198408"/>
          </a:xfrm>
          <a:custGeom>
            <a:avLst/>
            <a:gdLst>
              <a:gd name="connsiteX0" fmla="*/ 0 w 414068"/>
              <a:gd name="connsiteY0" fmla="*/ 0 h 198408"/>
              <a:gd name="connsiteX1" fmla="*/ 267419 w 414068"/>
              <a:gd name="connsiteY1" fmla="*/ 69011 h 198408"/>
              <a:gd name="connsiteX2" fmla="*/ 310551 w 414068"/>
              <a:gd name="connsiteY2" fmla="*/ 172528 h 198408"/>
              <a:gd name="connsiteX3" fmla="*/ 414068 w 414068"/>
              <a:gd name="connsiteY3" fmla="*/ 198408 h 198408"/>
            </a:gdLst>
            <a:ahLst/>
            <a:cxnLst>
              <a:cxn ang="0">
                <a:pos x="connsiteX0" y="connsiteY0"/>
              </a:cxn>
              <a:cxn ang="0">
                <a:pos x="connsiteX1" y="connsiteY1"/>
              </a:cxn>
              <a:cxn ang="0">
                <a:pos x="connsiteX2" y="connsiteY2"/>
              </a:cxn>
              <a:cxn ang="0">
                <a:pos x="connsiteX3" y="connsiteY3"/>
              </a:cxn>
            </a:cxnLst>
            <a:rect l="l" t="t" r="r" b="b"/>
            <a:pathLst>
              <a:path w="414068" h="198408">
                <a:moveTo>
                  <a:pt x="0" y="0"/>
                </a:moveTo>
                <a:cubicBezTo>
                  <a:pt x="107830" y="20128"/>
                  <a:pt x="215661" y="40256"/>
                  <a:pt x="267419" y="69011"/>
                </a:cubicBezTo>
                <a:cubicBezTo>
                  <a:pt x="319177" y="97766"/>
                  <a:pt x="286110" y="150962"/>
                  <a:pt x="310551" y="172528"/>
                </a:cubicBezTo>
                <a:cubicBezTo>
                  <a:pt x="334992" y="194094"/>
                  <a:pt x="374530" y="196251"/>
                  <a:pt x="414068" y="198408"/>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フリーフォーム 49"/>
          <p:cNvSpPr/>
          <p:nvPr/>
        </p:nvSpPr>
        <p:spPr>
          <a:xfrm>
            <a:off x="1647645" y="3918980"/>
            <a:ext cx="327804" cy="180196"/>
          </a:xfrm>
          <a:custGeom>
            <a:avLst/>
            <a:gdLst>
              <a:gd name="connsiteX0" fmla="*/ 327804 w 327804"/>
              <a:gd name="connsiteY0" fmla="*/ 0 h 180196"/>
              <a:gd name="connsiteX1" fmla="*/ 155276 w 327804"/>
              <a:gd name="connsiteY1" fmla="*/ 69011 h 180196"/>
              <a:gd name="connsiteX2" fmla="*/ 69012 w 327804"/>
              <a:gd name="connsiteY2" fmla="*/ 172528 h 180196"/>
              <a:gd name="connsiteX3" fmla="*/ 0 w 327804"/>
              <a:gd name="connsiteY3" fmla="*/ 172528 h 180196"/>
            </a:gdLst>
            <a:ahLst/>
            <a:cxnLst>
              <a:cxn ang="0">
                <a:pos x="connsiteX0" y="connsiteY0"/>
              </a:cxn>
              <a:cxn ang="0">
                <a:pos x="connsiteX1" y="connsiteY1"/>
              </a:cxn>
              <a:cxn ang="0">
                <a:pos x="connsiteX2" y="connsiteY2"/>
              </a:cxn>
              <a:cxn ang="0">
                <a:pos x="connsiteX3" y="connsiteY3"/>
              </a:cxn>
            </a:cxnLst>
            <a:rect l="l" t="t" r="r" b="b"/>
            <a:pathLst>
              <a:path w="327804" h="180196">
                <a:moveTo>
                  <a:pt x="327804" y="0"/>
                </a:moveTo>
                <a:cubicBezTo>
                  <a:pt x="263106" y="20128"/>
                  <a:pt x="198408" y="40256"/>
                  <a:pt x="155276" y="69011"/>
                </a:cubicBezTo>
                <a:cubicBezTo>
                  <a:pt x="112144" y="97766"/>
                  <a:pt x="94891" y="155275"/>
                  <a:pt x="69012" y="172528"/>
                </a:cubicBezTo>
                <a:cubicBezTo>
                  <a:pt x="43133" y="189781"/>
                  <a:pt x="0" y="172528"/>
                  <a:pt x="0" y="172528"/>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2691442" y="3974373"/>
            <a:ext cx="1102926" cy="430887"/>
          </a:xfrm>
          <a:prstGeom prst="rect">
            <a:avLst/>
          </a:prstGeom>
          <a:noFill/>
        </p:spPr>
        <p:txBody>
          <a:bodyPr wrap="square" rtlCol="0">
            <a:spAutoFit/>
          </a:bodyPr>
          <a:lstStyle/>
          <a:p>
            <a:r>
              <a:rPr lang="ja-JP" altLang="en-US" sz="1200" b="1" dirty="0"/>
              <a:t>アルミ薄板</a:t>
            </a:r>
            <a:endParaRPr lang="en-US" altLang="ja-JP" sz="1200" b="1" dirty="0"/>
          </a:p>
          <a:p>
            <a:r>
              <a:rPr kumimoji="1" lang="ja-JP" altLang="en-US" sz="1000" b="1" dirty="0"/>
              <a:t>（はめ込み接着）</a:t>
            </a:r>
          </a:p>
        </p:txBody>
      </p:sp>
      <p:sp>
        <p:nvSpPr>
          <p:cNvPr id="53" name="テキスト ボックス 52"/>
          <p:cNvSpPr txBox="1"/>
          <p:nvPr/>
        </p:nvSpPr>
        <p:spPr>
          <a:xfrm>
            <a:off x="708621" y="4018184"/>
            <a:ext cx="1102926" cy="430887"/>
          </a:xfrm>
          <a:prstGeom prst="rect">
            <a:avLst/>
          </a:prstGeom>
          <a:noFill/>
        </p:spPr>
        <p:txBody>
          <a:bodyPr wrap="square" rtlCol="0">
            <a:spAutoFit/>
          </a:bodyPr>
          <a:lstStyle/>
          <a:p>
            <a:r>
              <a:rPr lang="ja-JP" altLang="en-US" sz="1200" b="1" dirty="0"/>
              <a:t>アルミ薄板</a:t>
            </a:r>
            <a:endParaRPr lang="en-US" altLang="ja-JP" sz="1200" b="1" dirty="0"/>
          </a:p>
          <a:p>
            <a:r>
              <a:rPr kumimoji="1" lang="ja-JP" altLang="en-US" sz="1000" b="1" dirty="0"/>
              <a:t>（はめ込み接着）</a:t>
            </a:r>
          </a:p>
        </p:txBody>
      </p:sp>
      <p:sp>
        <p:nvSpPr>
          <p:cNvPr id="51" name="テキスト ボックス 50"/>
          <p:cNvSpPr txBox="1"/>
          <p:nvPr/>
        </p:nvSpPr>
        <p:spPr>
          <a:xfrm>
            <a:off x="782790" y="3083898"/>
            <a:ext cx="1219781" cy="584775"/>
          </a:xfrm>
          <a:prstGeom prst="rect">
            <a:avLst/>
          </a:prstGeom>
          <a:noFill/>
        </p:spPr>
        <p:txBody>
          <a:bodyPr wrap="square" rtlCol="0">
            <a:spAutoFit/>
          </a:bodyPr>
          <a:lstStyle/>
          <a:p>
            <a:r>
              <a:rPr kumimoji="1" lang="ja-JP" altLang="en-US" sz="1600" dirty="0">
                <a:solidFill>
                  <a:schemeClr val="tx2">
                    <a:lumMod val="75000"/>
                  </a:schemeClr>
                </a:solidFill>
              </a:rPr>
              <a:t>給電＆命綱ワイヤー</a:t>
            </a:r>
          </a:p>
        </p:txBody>
      </p:sp>
      <p:sp>
        <p:nvSpPr>
          <p:cNvPr id="2" name="テキスト ボックス 1"/>
          <p:cNvSpPr txBox="1"/>
          <p:nvPr/>
        </p:nvSpPr>
        <p:spPr>
          <a:xfrm>
            <a:off x="335757" y="5030793"/>
            <a:ext cx="3569005" cy="830997"/>
          </a:xfrm>
          <a:prstGeom prst="rect">
            <a:avLst/>
          </a:prstGeom>
          <a:noFill/>
        </p:spPr>
        <p:txBody>
          <a:bodyPr wrap="square" rtlCol="0">
            <a:spAutoFit/>
          </a:bodyPr>
          <a:lstStyle/>
          <a:p>
            <a:r>
              <a:rPr kumimoji="1" lang="ja-JP" altLang="en-US" sz="1200" dirty="0"/>
              <a:t>　</a:t>
            </a:r>
            <a:r>
              <a:rPr kumimoji="1" lang="en-US" altLang="ja-JP" sz="1200" dirty="0"/>
              <a:t>3</a:t>
            </a:r>
            <a:r>
              <a:rPr kumimoji="1" lang="ja-JP" altLang="en-US" sz="1200" dirty="0"/>
              <a:t>～</a:t>
            </a:r>
            <a:r>
              <a:rPr kumimoji="1" lang="en-US" altLang="ja-JP" sz="1200" dirty="0"/>
              <a:t>10</a:t>
            </a:r>
            <a:r>
              <a:rPr kumimoji="1" lang="ja-JP" altLang="en-US" sz="1200" dirty="0"/>
              <a:t>（長さ） </a:t>
            </a:r>
            <a:r>
              <a:rPr lang="en-US" altLang="ja-JP" sz="1200" dirty="0"/>
              <a:t>x 0.02</a:t>
            </a:r>
            <a:r>
              <a:rPr lang="ja-JP" altLang="en-US" sz="1200" dirty="0"/>
              <a:t>～</a:t>
            </a:r>
            <a:r>
              <a:rPr lang="en-US" altLang="ja-JP" sz="1200" dirty="0"/>
              <a:t>0.06</a:t>
            </a:r>
            <a:r>
              <a:rPr lang="ja-JP" altLang="en-US" sz="1200" dirty="0"/>
              <a:t>（幅） </a:t>
            </a:r>
            <a:r>
              <a:rPr lang="en-US" altLang="ja-JP" sz="1200" dirty="0"/>
              <a:t>x t001</a:t>
            </a:r>
            <a:r>
              <a:rPr lang="ja-JP" altLang="en-US" sz="1200" dirty="0"/>
              <a:t>～</a:t>
            </a:r>
            <a:r>
              <a:rPr lang="en-US" altLang="ja-JP" sz="1200" dirty="0"/>
              <a:t>0.02</a:t>
            </a:r>
            <a:r>
              <a:rPr lang="ja-JP" altLang="en-US" sz="1200" dirty="0"/>
              <a:t>（厚み）</a:t>
            </a:r>
            <a:endParaRPr lang="en-US" altLang="ja-JP" sz="1200" dirty="0"/>
          </a:p>
          <a:p>
            <a:r>
              <a:rPr kumimoji="1" lang="ja-JP" altLang="en-US" sz="1200" dirty="0"/>
              <a:t>の</a:t>
            </a:r>
            <a:r>
              <a:rPr kumimoji="1" lang="ja-JP" altLang="en-US" sz="1200" u="sng" dirty="0"/>
              <a:t>アルミ板</a:t>
            </a:r>
            <a:r>
              <a:rPr kumimoji="1" lang="ja-JP" altLang="en-US" sz="1200" dirty="0"/>
              <a:t>と</a:t>
            </a:r>
            <a:r>
              <a:rPr kumimoji="1" lang="en-US" altLang="ja-JP" sz="1200" dirty="0"/>
              <a:t>3</a:t>
            </a:r>
            <a:r>
              <a:rPr kumimoji="1" lang="ja-JP" altLang="en-US" sz="1200" dirty="0"/>
              <a:t>～</a:t>
            </a:r>
            <a:r>
              <a:rPr kumimoji="1" lang="en-US" altLang="ja-JP" sz="1200" dirty="0"/>
              <a:t>10</a:t>
            </a:r>
            <a:r>
              <a:rPr kumimoji="1" lang="ja-JP" altLang="en-US" sz="1200" dirty="0"/>
              <a:t>のＹ字型のゴムブッシュを各はめ込み接着を行い、アルミ板の連結部は</a:t>
            </a:r>
            <a:r>
              <a:rPr kumimoji="1" lang="en-US" altLang="ja-JP" sz="1200" dirty="0"/>
              <a:t>2</a:t>
            </a:r>
            <a:r>
              <a:rPr kumimoji="1" lang="ja-JP" altLang="en-US" sz="1200" dirty="0"/>
              <a:t>㎜程隙間をとり（線膨張率の差を考慮し）導電性接着剤を施す。</a:t>
            </a:r>
          </a:p>
        </p:txBody>
      </p:sp>
      <p:sp>
        <p:nvSpPr>
          <p:cNvPr id="3" name="上下矢印 2"/>
          <p:cNvSpPr/>
          <p:nvPr/>
        </p:nvSpPr>
        <p:spPr>
          <a:xfrm rot="-2700000">
            <a:off x="2359268" y="3958055"/>
            <a:ext cx="72000" cy="231487"/>
          </a:xfrm>
          <a:prstGeom prst="upDownArrow">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上下矢印 34"/>
          <p:cNvSpPr/>
          <p:nvPr/>
        </p:nvSpPr>
        <p:spPr>
          <a:xfrm rot="2700000" flipV="1">
            <a:off x="1833335" y="3968961"/>
            <a:ext cx="72000" cy="231487"/>
          </a:xfrm>
          <a:prstGeom prst="upDownArrow">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a:off x="1808658" y="3874078"/>
            <a:ext cx="121059" cy="45719"/>
          </a:xfrm>
          <a:prstGeom prst="rightArrow">
            <a:avLst/>
          </a:prstGeom>
          <a:solidFill>
            <a:schemeClr val="accent2"/>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右矢印 35"/>
          <p:cNvSpPr/>
          <p:nvPr/>
        </p:nvSpPr>
        <p:spPr>
          <a:xfrm>
            <a:off x="2363349" y="3851218"/>
            <a:ext cx="121059" cy="45719"/>
          </a:xfrm>
          <a:prstGeom prst="right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1922608" y="4128261"/>
            <a:ext cx="1002540" cy="246221"/>
          </a:xfrm>
          <a:prstGeom prst="rect">
            <a:avLst/>
          </a:prstGeom>
          <a:noFill/>
        </p:spPr>
        <p:txBody>
          <a:bodyPr wrap="square" rtlCol="0">
            <a:spAutoFit/>
          </a:bodyPr>
          <a:lstStyle/>
          <a:p>
            <a:r>
              <a:rPr lang="ja-JP" altLang="en-US" sz="1000" b="1" dirty="0">
                <a:solidFill>
                  <a:srgbClr val="00B050"/>
                </a:solidFill>
              </a:rPr>
              <a:t>距離センサー</a:t>
            </a:r>
            <a:endParaRPr kumimoji="1" lang="ja-JP" altLang="en-US" sz="1000" b="1" dirty="0">
              <a:solidFill>
                <a:srgbClr val="00B050"/>
              </a:solidFill>
            </a:endParaRPr>
          </a:p>
        </p:txBody>
      </p:sp>
      <p:sp>
        <p:nvSpPr>
          <p:cNvPr id="38" name="テキスト ボックス 37"/>
          <p:cNvSpPr txBox="1"/>
          <p:nvPr/>
        </p:nvSpPr>
        <p:spPr>
          <a:xfrm>
            <a:off x="2346097" y="3633021"/>
            <a:ext cx="1002540" cy="307777"/>
          </a:xfrm>
          <a:prstGeom prst="rect">
            <a:avLst/>
          </a:prstGeom>
          <a:noFill/>
        </p:spPr>
        <p:txBody>
          <a:bodyPr wrap="square" rtlCol="0">
            <a:spAutoFit/>
          </a:bodyPr>
          <a:lstStyle/>
          <a:p>
            <a:r>
              <a:rPr lang="ja-JP" altLang="en-US" sz="1100" b="1" dirty="0">
                <a:solidFill>
                  <a:srgbClr val="FF0000"/>
                </a:solidFill>
              </a:rPr>
              <a:t>ＤＣ</a:t>
            </a:r>
            <a:r>
              <a:rPr lang="en-US" altLang="ja-JP" sz="1400" b="1" dirty="0">
                <a:solidFill>
                  <a:srgbClr val="FF0000"/>
                </a:solidFill>
              </a:rPr>
              <a:t>1000</a:t>
            </a:r>
            <a:r>
              <a:rPr lang="ja-JP" altLang="en-US" sz="1100" b="1" dirty="0">
                <a:solidFill>
                  <a:srgbClr val="FF0000"/>
                </a:solidFill>
              </a:rPr>
              <a:t>Ｖ</a:t>
            </a:r>
            <a:endParaRPr kumimoji="1" lang="ja-JP" altLang="en-US" sz="1100" b="1" dirty="0">
              <a:solidFill>
                <a:srgbClr val="FF0000"/>
              </a:solidFill>
            </a:endParaRPr>
          </a:p>
        </p:txBody>
      </p:sp>
      <p:sp>
        <p:nvSpPr>
          <p:cNvPr id="13" name="雲形吹き出し 12"/>
          <p:cNvSpPr/>
          <p:nvPr/>
        </p:nvSpPr>
        <p:spPr>
          <a:xfrm>
            <a:off x="2691442" y="3280625"/>
            <a:ext cx="872446" cy="352396"/>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dirty="0"/>
          </a:p>
        </p:txBody>
      </p:sp>
      <p:sp>
        <p:nvSpPr>
          <p:cNvPr id="14" name="テキスト ボックス 13"/>
          <p:cNvSpPr txBox="1"/>
          <p:nvPr/>
        </p:nvSpPr>
        <p:spPr>
          <a:xfrm>
            <a:off x="2769404" y="3254747"/>
            <a:ext cx="794484" cy="415498"/>
          </a:xfrm>
          <a:prstGeom prst="rect">
            <a:avLst/>
          </a:prstGeom>
          <a:noFill/>
        </p:spPr>
        <p:txBody>
          <a:bodyPr wrap="square" rtlCol="0">
            <a:spAutoFit/>
          </a:bodyPr>
          <a:lstStyle/>
          <a:p>
            <a:r>
              <a:rPr kumimoji="1" lang="ja-JP" altLang="en-US" sz="1000" dirty="0">
                <a:solidFill>
                  <a:schemeClr val="bg1"/>
                </a:solidFill>
              </a:rPr>
              <a:t>最適ブラシの追</a:t>
            </a:r>
            <a:r>
              <a:rPr kumimoji="1" lang="ja-JP" altLang="en-US" sz="1100" dirty="0">
                <a:solidFill>
                  <a:schemeClr val="bg1"/>
                </a:solidFill>
              </a:rPr>
              <a:t>求</a:t>
            </a:r>
          </a:p>
        </p:txBody>
      </p:sp>
      <p:sp>
        <p:nvSpPr>
          <p:cNvPr id="41" name="テキスト ボックス 40"/>
          <p:cNvSpPr txBox="1"/>
          <p:nvPr/>
        </p:nvSpPr>
        <p:spPr>
          <a:xfrm>
            <a:off x="3063867" y="4866540"/>
            <a:ext cx="1002540" cy="276999"/>
          </a:xfrm>
          <a:prstGeom prst="rect">
            <a:avLst/>
          </a:prstGeom>
          <a:noFill/>
        </p:spPr>
        <p:txBody>
          <a:bodyPr wrap="square" rtlCol="0">
            <a:spAutoFit/>
          </a:bodyPr>
          <a:lstStyle/>
          <a:p>
            <a:r>
              <a:rPr lang="ja-JP" altLang="en-US" sz="1000" b="1" dirty="0"/>
              <a:t>（単位</a:t>
            </a:r>
            <a:r>
              <a:rPr lang="ja-JP" altLang="en-US" sz="1200" b="1" dirty="0"/>
              <a:t>ｍ）</a:t>
            </a:r>
            <a:endParaRPr kumimoji="1" lang="ja-JP" altLang="en-US" sz="1200" b="1" dirty="0"/>
          </a:p>
        </p:txBody>
      </p:sp>
      <p:sp>
        <p:nvSpPr>
          <p:cNvPr id="43" name="テキスト ボックス 42"/>
          <p:cNvSpPr txBox="1"/>
          <p:nvPr/>
        </p:nvSpPr>
        <p:spPr>
          <a:xfrm>
            <a:off x="808994" y="2524872"/>
            <a:ext cx="2194546" cy="461665"/>
          </a:xfrm>
          <a:prstGeom prst="rect">
            <a:avLst/>
          </a:prstGeom>
          <a:noFill/>
        </p:spPr>
        <p:txBody>
          <a:bodyPr wrap="square" rtlCol="0">
            <a:spAutoFit/>
          </a:bodyPr>
          <a:lstStyle/>
          <a:p>
            <a:r>
              <a:rPr lang="ja-JP" altLang="en-US" sz="1200" b="1" dirty="0">
                <a:solidFill>
                  <a:srgbClr val="FF0000"/>
                </a:solidFill>
              </a:rPr>
              <a:t>アルミ薄板が距離センサーの受け面と電極との二役をする。</a:t>
            </a:r>
            <a:endParaRPr kumimoji="1" lang="ja-JP" altLang="en-US" sz="1200" b="1" dirty="0">
              <a:solidFill>
                <a:srgbClr val="FF0000"/>
              </a:solidFill>
            </a:endParaRPr>
          </a:p>
        </p:txBody>
      </p:sp>
      <p:sp>
        <p:nvSpPr>
          <p:cNvPr id="80" name="大波 79"/>
          <p:cNvSpPr/>
          <p:nvPr/>
        </p:nvSpPr>
        <p:spPr>
          <a:xfrm>
            <a:off x="4802166" y="4874126"/>
            <a:ext cx="3960441" cy="1780827"/>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河川や山々に囲まれた地域や離島</a:t>
            </a:r>
            <a:r>
              <a:rPr lang="ja-JP" altLang="en-US" sz="1200" dirty="0"/>
              <a:t>等</a:t>
            </a:r>
            <a:r>
              <a:rPr kumimoji="1" lang="ja-JP" altLang="en-US" sz="1200" dirty="0"/>
              <a:t>、あるいは砂漠地帯や雪国の冬場</a:t>
            </a:r>
            <a:r>
              <a:rPr lang="ja-JP" altLang="en-US" sz="1200" dirty="0"/>
              <a:t>等</a:t>
            </a:r>
            <a:r>
              <a:rPr kumimoji="1" lang="ja-JP" altLang="en-US" sz="1200" dirty="0"/>
              <a:t>、ワイヤーは張らずにバッテリー容量を多くし（その分二人乗り以下等の対応で軽量化し）１５分程度以上飛行できるようにする。各ポートではバッテリ自動交換＆ツリー型＆風力発電を設置する。</a:t>
            </a:r>
          </a:p>
        </p:txBody>
      </p:sp>
      <p:sp>
        <p:nvSpPr>
          <p:cNvPr id="85" name="テキスト ボックス 84"/>
          <p:cNvSpPr txBox="1"/>
          <p:nvPr/>
        </p:nvSpPr>
        <p:spPr>
          <a:xfrm>
            <a:off x="6792573" y="4886012"/>
            <a:ext cx="1970034" cy="276999"/>
          </a:xfrm>
          <a:prstGeom prst="rect">
            <a:avLst/>
          </a:prstGeom>
          <a:noFill/>
        </p:spPr>
        <p:txBody>
          <a:bodyPr wrap="square" rtlCol="0">
            <a:spAutoFit/>
          </a:bodyPr>
          <a:lstStyle/>
          <a:p>
            <a:r>
              <a:rPr kumimoji="1" lang="ja-JP" altLang="en-US" sz="1200" b="1" dirty="0">
                <a:solidFill>
                  <a:srgbClr val="92D050"/>
                </a:solidFill>
              </a:rPr>
              <a:t>ドローンルートは周知する。</a:t>
            </a:r>
          </a:p>
        </p:txBody>
      </p:sp>
      <p:sp>
        <p:nvSpPr>
          <p:cNvPr id="4" name="四角形吹き出し 3"/>
          <p:cNvSpPr/>
          <p:nvPr/>
        </p:nvSpPr>
        <p:spPr>
          <a:xfrm>
            <a:off x="5496706" y="1667802"/>
            <a:ext cx="2797838" cy="591967"/>
          </a:xfrm>
          <a:prstGeom prst="wedgeRectCallout">
            <a:avLst>
              <a:gd name="adj1" fmla="val -119198"/>
              <a:gd name="adj2" fmla="val -1076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200" dirty="0"/>
              <a:t>1W</a:t>
            </a:r>
            <a:r>
              <a:rPr kumimoji="1" lang="ja-JP" altLang="en-US" sz="1200" dirty="0"/>
              <a:t>＝鉄塔の両側から給電をする。</a:t>
            </a:r>
            <a:endParaRPr kumimoji="1" lang="en-US" altLang="ja-JP" sz="1200" dirty="0"/>
          </a:p>
          <a:p>
            <a:pPr algn="ctr"/>
            <a:r>
              <a:rPr lang="en-US" altLang="ja-JP" sz="1200" dirty="0"/>
              <a:t>2W</a:t>
            </a:r>
            <a:r>
              <a:rPr lang="ja-JP" altLang="en-US" sz="1200" dirty="0"/>
              <a:t>＝ドローンに２対の距離センサー。</a:t>
            </a:r>
            <a:endParaRPr lang="en-US" altLang="ja-JP" sz="1200" dirty="0"/>
          </a:p>
          <a:p>
            <a:pPr algn="ctr"/>
            <a:r>
              <a:rPr kumimoji="1" lang="en-US" altLang="ja-JP" sz="1200" dirty="0"/>
              <a:t>3W</a:t>
            </a:r>
            <a:r>
              <a:rPr kumimoji="1" lang="ja-JP" altLang="en-US" sz="1200" dirty="0"/>
              <a:t>＝ドローンに２対の給電ブラシ設定。</a:t>
            </a:r>
          </a:p>
        </p:txBody>
      </p:sp>
      <p:sp>
        <p:nvSpPr>
          <p:cNvPr id="82" name="テキスト ボックス 81"/>
          <p:cNvSpPr txBox="1"/>
          <p:nvPr/>
        </p:nvSpPr>
        <p:spPr>
          <a:xfrm>
            <a:off x="6256771" y="1406192"/>
            <a:ext cx="2587682" cy="261610"/>
          </a:xfrm>
          <a:prstGeom prst="rect">
            <a:avLst/>
          </a:prstGeom>
          <a:noFill/>
        </p:spPr>
        <p:txBody>
          <a:bodyPr wrap="square" rtlCol="0">
            <a:spAutoFit/>
          </a:bodyPr>
          <a:lstStyle/>
          <a:p>
            <a:r>
              <a:rPr lang="ja-JP" altLang="en-US" sz="1100" b="1" dirty="0">
                <a:solidFill>
                  <a:srgbClr val="FF0000"/>
                </a:solidFill>
              </a:rPr>
              <a:t>片方が故障しても機能維持する。</a:t>
            </a:r>
            <a:endParaRPr kumimoji="1" lang="ja-JP" altLang="en-US" sz="1100" b="1" dirty="0">
              <a:solidFill>
                <a:srgbClr val="FF0000"/>
              </a:solidFill>
            </a:endParaRPr>
          </a:p>
        </p:txBody>
      </p:sp>
      <p:sp>
        <p:nvSpPr>
          <p:cNvPr id="6" name="正方形/長方形 5"/>
          <p:cNvSpPr/>
          <p:nvPr/>
        </p:nvSpPr>
        <p:spPr>
          <a:xfrm>
            <a:off x="1637531" y="6021288"/>
            <a:ext cx="30065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1979339" y="6021288"/>
            <a:ext cx="30065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p:cNvSpPr/>
          <p:nvPr/>
        </p:nvSpPr>
        <p:spPr>
          <a:xfrm>
            <a:off x="1299785" y="6021288"/>
            <a:ext cx="30065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正方形/長方形 86"/>
          <p:cNvSpPr/>
          <p:nvPr/>
        </p:nvSpPr>
        <p:spPr>
          <a:xfrm>
            <a:off x="2318991" y="6021288"/>
            <a:ext cx="300658" cy="1440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5" name="直線コネクタ 14"/>
          <p:cNvCxnSpPr/>
          <p:nvPr/>
        </p:nvCxnSpPr>
        <p:spPr>
          <a:xfrm>
            <a:off x="1000022" y="6021288"/>
            <a:ext cx="2081945" cy="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16" name="円/楕円 15"/>
          <p:cNvSpPr/>
          <p:nvPr/>
        </p:nvSpPr>
        <p:spPr>
          <a:xfrm>
            <a:off x="3166646" y="6021288"/>
            <a:ext cx="7200" cy="7200"/>
          </a:xfrm>
          <a:prstGeom prst="ellipse">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フリーフォーム 43"/>
          <p:cNvSpPr/>
          <p:nvPr/>
        </p:nvSpPr>
        <p:spPr>
          <a:xfrm>
            <a:off x="3155846" y="6002617"/>
            <a:ext cx="36000" cy="169697"/>
          </a:xfrm>
          <a:custGeom>
            <a:avLst/>
            <a:gdLst>
              <a:gd name="connsiteX0" fmla="*/ 50182 w 52948"/>
              <a:gd name="connsiteY0" fmla="*/ 117938 h 339394"/>
              <a:gd name="connsiteX1" fmla="*/ 52563 w 52948"/>
              <a:gd name="connsiteY1" fmla="*/ 56025 h 339394"/>
              <a:gd name="connsiteX2" fmla="*/ 43038 w 52948"/>
              <a:gd name="connsiteY2" fmla="*/ 15544 h 339394"/>
              <a:gd name="connsiteX3" fmla="*/ 33513 w 52948"/>
              <a:gd name="connsiteY3" fmla="*/ 1257 h 339394"/>
              <a:gd name="connsiteX4" fmla="*/ 26370 w 52948"/>
              <a:gd name="connsiteY4" fmla="*/ 1257 h 339394"/>
              <a:gd name="connsiteX5" fmla="*/ 14463 w 52948"/>
              <a:gd name="connsiteY5" fmla="*/ 6019 h 339394"/>
              <a:gd name="connsiteX6" fmla="*/ 2557 w 52948"/>
              <a:gd name="connsiteY6" fmla="*/ 22688 h 339394"/>
              <a:gd name="connsiteX7" fmla="*/ 2557 w 52948"/>
              <a:gd name="connsiteY7" fmla="*/ 44119 h 339394"/>
              <a:gd name="connsiteX8" fmla="*/ 176 w 52948"/>
              <a:gd name="connsiteY8" fmla="*/ 94125 h 339394"/>
              <a:gd name="connsiteX9" fmla="*/ 176 w 52948"/>
              <a:gd name="connsiteY9" fmla="*/ 146513 h 339394"/>
              <a:gd name="connsiteX10" fmla="*/ 176 w 52948"/>
              <a:gd name="connsiteY10" fmla="*/ 213188 h 339394"/>
              <a:gd name="connsiteX11" fmla="*/ 176 w 52948"/>
              <a:gd name="connsiteY11" fmla="*/ 303675 h 339394"/>
              <a:gd name="connsiteX12" fmla="*/ 176 w 52948"/>
              <a:gd name="connsiteY12" fmla="*/ 339394 h 33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2948" h="339394">
                <a:moveTo>
                  <a:pt x="50182" y="117938"/>
                </a:moveTo>
                <a:cubicBezTo>
                  <a:pt x="51968" y="95514"/>
                  <a:pt x="53754" y="73091"/>
                  <a:pt x="52563" y="56025"/>
                </a:cubicBezTo>
                <a:cubicBezTo>
                  <a:pt x="51372" y="38959"/>
                  <a:pt x="46213" y="24672"/>
                  <a:pt x="43038" y="15544"/>
                </a:cubicBezTo>
                <a:cubicBezTo>
                  <a:pt x="39863" y="6416"/>
                  <a:pt x="36291" y="3638"/>
                  <a:pt x="33513" y="1257"/>
                </a:cubicBezTo>
                <a:cubicBezTo>
                  <a:pt x="30735" y="-1124"/>
                  <a:pt x="29545" y="463"/>
                  <a:pt x="26370" y="1257"/>
                </a:cubicBezTo>
                <a:cubicBezTo>
                  <a:pt x="23195" y="2051"/>
                  <a:pt x="18432" y="2447"/>
                  <a:pt x="14463" y="6019"/>
                </a:cubicBezTo>
                <a:cubicBezTo>
                  <a:pt x="10494" y="9591"/>
                  <a:pt x="4541" y="16338"/>
                  <a:pt x="2557" y="22688"/>
                </a:cubicBezTo>
                <a:cubicBezTo>
                  <a:pt x="573" y="29038"/>
                  <a:pt x="2954" y="32213"/>
                  <a:pt x="2557" y="44119"/>
                </a:cubicBezTo>
                <a:cubicBezTo>
                  <a:pt x="2160" y="56025"/>
                  <a:pt x="573" y="77059"/>
                  <a:pt x="176" y="94125"/>
                </a:cubicBezTo>
                <a:cubicBezTo>
                  <a:pt x="-221" y="111191"/>
                  <a:pt x="176" y="146513"/>
                  <a:pt x="176" y="146513"/>
                </a:cubicBezTo>
                <a:lnTo>
                  <a:pt x="176" y="213188"/>
                </a:lnTo>
                <a:lnTo>
                  <a:pt x="176" y="303675"/>
                </a:lnTo>
                <a:lnTo>
                  <a:pt x="176" y="339394"/>
                </a:lnTo>
              </a:path>
            </a:pathLst>
          </a:cu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テキスト ボックス 87"/>
          <p:cNvSpPr txBox="1"/>
          <p:nvPr/>
        </p:nvSpPr>
        <p:spPr>
          <a:xfrm>
            <a:off x="418658" y="6163741"/>
            <a:ext cx="3634353" cy="461665"/>
          </a:xfrm>
          <a:prstGeom prst="rect">
            <a:avLst/>
          </a:prstGeom>
          <a:noFill/>
        </p:spPr>
        <p:txBody>
          <a:bodyPr wrap="square" rtlCol="0">
            <a:spAutoFit/>
          </a:bodyPr>
          <a:lstStyle/>
          <a:p>
            <a:r>
              <a:rPr lang="ja-JP" altLang="en-US" sz="1200" b="1" dirty="0">
                <a:solidFill>
                  <a:srgbClr val="FF0000"/>
                </a:solidFill>
              </a:rPr>
              <a:t>銅線を通し、アルミ板を細分化して、</a:t>
            </a:r>
            <a:r>
              <a:rPr kumimoji="1" lang="ja-JP" altLang="en-US" sz="1200" b="1" dirty="0">
                <a:solidFill>
                  <a:srgbClr val="FF0000"/>
                </a:solidFill>
              </a:rPr>
              <a:t>ワイヤーの折り曲げに対応する。（</a:t>
            </a:r>
            <a:r>
              <a:rPr kumimoji="1" lang="en-US" altLang="ja-JP" sz="1200" b="1" dirty="0">
                <a:solidFill>
                  <a:srgbClr val="FF0000"/>
                </a:solidFill>
              </a:rPr>
              <a:t>Y</a:t>
            </a:r>
            <a:r>
              <a:rPr kumimoji="1" lang="ja-JP" altLang="en-US" sz="1200" b="1" dirty="0">
                <a:solidFill>
                  <a:srgbClr val="FF0000"/>
                </a:solidFill>
              </a:rPr>
              <a:t>型ゴムブッシュも亀裂＆隙間設定）</a:t>
            </a:r>
          </a:p>
        </p:txBody>
      </p:sp>
      <p:sp>
        <p:nvSpPr>
          <p:cNvPr id="89" name="円形吹き出し 88"/>
          <p:cNvSpPr/>
          <p:nvPr/>
        </p:nvSpPr>
        <p:spPr>
          <a:xfrm>
            <a:off x="395536" y="5861790"/>
            <a:ext cx="3532085" cy="837187"/>
          </a:xfrm>
          <a:prstGeom prst="wedgeEllipseCallout">
            <a:avLst>
              <a:gd name="adj1" fmla="val -35845"/>
              <a:gd name="adj2" fmla="val -100982"/>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横巻き 90"/>
          <p:cNvSpPr/>
          <p:nvPr/>
        </p:nvSpPr>
        <p:spPr>
          <a:xfrm>
            <a:off x="1261956" y="270518"/>
            <a:ext cx="5314744" cy="472745"/>
          </a:xfrm>
          <a:prstGeom prst="horizontalScroll">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テキスト ボックス 92"/>
          <p:cNvSpPr txBox="1"/>
          <p:nvPr/>
        </p:nvSpPr>
        <p:spPr>
          <a:xfrm>
            <a:off x="1403648" y="270520"/>
            <a:ext cx="5162662" cy="461665"/>
          </a:xfrm>
          <a:prstGeom prst="rect">
            <a:avLst/>
          </a:prstGeom>
          <a:noFill/>
        </p:spPr>
        <p:txBody>
          <a:bodyPr wrap="square" rtlCol="0">
            <a:spAutoFit/>
          </a:bodyPr>
          <a:lstStyle/>
          <a:p>
            <a:r>
              <a:rPr lang="ja-JP" altLang="en-US" b="1" dirty="0"/>
              <a:t>　</a:t>
            </a:r>
            <a:r>
              <a:rPr lang="en-US" altLang="ja-JP" sz="2400" dirty="0"/>
              <a:t>Wired Supply Safety </a:t>
            </a:r>
            <a:r>
              <a:rPr lang="en-US" altLang="ja-JP" sz="2400" dirty="0" err="1"/>
              <a:t>Flighting</a:t>
            </a:r>
            <a:r>
              <a:rPr lang="en-US" altLang="ja-JP" sz="2400" dirty="0"/>
              <a:t> System</a:t>
            </a:r>
            <a:endParaRPr lang="en-US" altLang="ja-JP" sz="2400" b="1" dirty="0"/>
          </a:p>
        </p:txBody>
      </p:sp>
      <p:cxnSp>
        <p:nvCxnSpPr>
          <p:cNvPr id="94" name="直線コネクタ 93"/>
          <p:cNvCxnSpPr/>
          <p:nvPr/>
        </p:nvCxnSpPr>
        <p:spPr>
          <a:xfrm>
            <a:off x="4429646" y="4273368"/>
            <a:ext cx="0" cy="52378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105" name="テキスト ボックス 104"/>
          <p:cNvSpPr txBox="1"/>
          <p:nvPr/>
        </p:nvSpPr>
        <p:spPr>
          <a:xfrm>
            <a:off x="5146859" y="4861913"/>
            <a:ext cx="1159895" cy="461665"/>
          </a:xfrm>
          <a:prstGeom prst="rect">
            <a:avLst/>
          </a:prstGeom>
          <a:noFill/>
          <a:ln>
            <a:noFill/>
          </a:ln>
        </p:spPr>
        <p:txBody>
          <a:bodyPr wrap="square" rtlCol="0">
            <a:spAutoFit/>
          </a:bodyPr>
          <a:lstStyle/>
          <a:p>
            <a:r>
              <a:rPr kumimoji="1" lang="ja-JP" altLang="en-US" sz="1200" b="1" dirty="0">
                <a:solidFill>
                  <a:schemeClr val="bg1"/>
                </a:solidFill>
              </a:rPr>
              <a:t>ワイヤーレス低空飛行</a:t>
            </a:r>
          </a:p>
        </p:txBody>
      </p:sp>
      <p:sp>
        <p:nvSpPr>
          <p:cNvPr id="106" name="テキスト ボックス 105"/>
          <p:cNvSpPr txBox="1"/>
          <p:nvPr/>
        </p:nvSpPr>
        <p:spPr>
          <a:xfrm>
            <a:off x="6914975" y="6237312"/>
            <a:ext cx="1659392" cy="276999"/>
          </a:xfrm>
          <a:prstGeom prst="rect">
            <a:avLst/>
          </a:prstGeom>
          <a:noFill/>
          <a:ln>
            <a:solidFill>
              <a:schemeClr val="accent1"/>
            </a:solidFill>
          </a:ln>
        </p:spPr>
        <p:txBody>
          <a:bodyPr wrap="square" rtlCol="0">
            <a:spAutoFit/>
          </a:bodyPr>
          <a:lstStyle/>
          <a:p>
            <a:r>
              <a:rPr lang="ja-JP" altLang="en-US" sz="1200" b="1" dirty="0">
                <a:solidFill>
                  <a:schemeClr val="bg1"/>
                </a:solidFill>
              </a:rPr>
              <a:t>（落下時のリスクあり）</a:t>
            </a:r>
            <a:endParaRPr kumimoji="1" lang="ja-JP" altLang="en-US" sz="1200" b="1" dirty="0">
              <a:solidFill>
                <a:schemeClr val="bg1"/>
              </a:solidFill>
            </a:endParaRPr>
          </a:p>
        </p:txBody>
      </p:sp>
      <p:grpSp>
        <p:nvGrpSpPr>
          <p:cNvPr id="98" name="グループ化 97"/>
          <p:cNvGrpSpPr/>
          <p:nvPr/>
        </p:nvGrpSpPr>
        <p:grpSpPr>
          <a:xfrm>
            <a:off x="6205082" y="2891873"/>
            <a:ext cx="455150" cy="1710891"/>
            <a:chOff x="6205080" y="637989"/>
            <a:chExt cx="1006263" cy="3079043"/>
          </a:xfrm>
        </p:grpSpPr>
        <p:sp>
          <p:nvSpPr>
            <p:cNvPr id="107" name="角丸四角形 106"/>
            <p:cNvSpPr/>
            <p:nvPr/>
          </p:nvSpPr>
          <p:spPr>
            <a:xfrm>
              <a:off x="6592277" y="2954375"/>
              <a:ext cx="146100" cy="133450"/>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8" name="グループ化 107"/>
            <p:cNvGrpSpPr/>
            <p:nvPr/>
          </p:nvGrpSpPr>
          <p:grpSpPr>
            <a:xfrm>
              <a:off x="6444208" y="637989"/>
              <a:ext cx="767135" cy="701038"/>
              <a:chOff x="2651853" y="2660128"/>
              <a:chExt cx="767135" cy="701038"/>
            </a:xfrm>
          </p:grpSpPr>
          <p:sp>
            <p:nvSpPr>
              <p:cNvPr id="113" name="フリーフォーム 112"/>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円/楕円 113"/>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円弧 114"/>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6" name="フリーフォーム 115"/>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フリーフォーム 116"/>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月 117"/>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09" name="直線コネクタ 108"/>
            <p:cNvCxnSpPr/>
            <p:nvPr/>
          </p:nvCxnSpPr>
          <p:spPr>
            <a:xfrm flipH="1">
              <a:off x="6444208" y="1339027"/>
              <a:ext cx="9525" cy="22339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円/楕円 109"/>
            <p:cNvSpPr/>
            <p:nvPr/>
          </p:nvSpPr>
          <p:spPr>
            <a:xfrm>
              <a:off x="6277088" y="2890943"/>
              <a:ext cx="334239" cy="29203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円/楕円 110"/>
            <p:cNvSpPr/>
            <p:nvPr/>
          </p:nvSpPr>
          <p:spPr>
            <a:xfrm>
              <a:off x="6611327" y="2957525"/>
              <a:ext cx="108000" cy="10800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角丸四角形 111"/>
            <p:cNvSpPr/>
            <p:nvPr/>
          </p:nvSpPr>
          <p:spPr>
            <a:xfrm>
              <a:off x="6205080" y="3429000"/>
              <a:ext cx="239127" cy="288032"/>
            </a:xfrm>
            <a:prstGeom prst="roundRect">
              <a:avLst/>
            </a:prstGeom>
            <a:solidFill>
              <a:schemeClr val="accent3">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9" name="グループ化 118"/>
          <p:cNvGrpSpPr/>
          <p:nvPr/>
        </p:nvGrpSpPr>
        <p:grpSpPr>
          <a:xfrm rot="16200000">
            <a:off x="5616495" y="3237786"/>
            <a:ext cx="455150" cy="1710891"/>
            <a:chOff x="6205080" y="637989"/>
            <a:chExt cx="1006263" cy="3079043"/>
          </a:xfrm>
        </p:grpSpPr>
        <p:grpSp>
          <p:nvGrpSpPr>
            <p:cNvPr id="120" name="グループ化 119"/>
            <p:cNvGrpSpPr/>
            <p:nvPr/>
          </p:nvGrpSpPr>
          <p:grpSpPr>
            <a:xfrm>
              <a:off x="6444208" y="637989"/>
              <a:ext cx="767135" cy="701038"/>
              <a:chOff x="2651853" y="2660128"/>
              <a:chExt cx="767135" cy="701038"/>
            </a:xfrm>
          </p:grpSpPr>
          <p:sp>
            <p:nvSpPr>
              <p:cNvPr id="124" name="フリーフォーム 123"/>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円/楕円 124"/>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円弧 125"/>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7" name="フリーフォーム 126"/>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フリーフォーム 127"/>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月 128"/>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21" name="直線コネクタ 120"/>
            <p:cNvCxnSpPr/>
            <p:nvPr/>
          </p:nvCxnSpPr>
          <p:spPr>
            <a:xfrm flipH="1">
              <a:off x="6444208" y="1339027"/>
              <a:ext cx="9525" cy="22339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円/楕円 121"/>
            <p:cNvSpPr/>
            <p:nvPr/>
          </p:nvSpPr>
          <p:spPr>
            <a:xfrm>
              <a:off x="6277088" y="2890943"/>
              <a:ext cx="334239" cy="29203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角丸四角形 122"/>
            <p:cNvSpPr/>
            <p:nvPr/>
          </p:nvSpPr>
          <p:spPr>
            <a:xfrm>
              <a:off x="6205080" y="3429000"/>
              <a:ext cx="239127" cy="288032"/>
            </a:xfrm>
            <a:prstGeom prst="roundRect">
              <a:avLst/>
            </a:prstGeom>
            <a:solidFill>
              <a:schemeClr val="accent3">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0" name="テキスト ボックス 129"/>
          <p:cNvSpPr txBox="1"/>
          <p:nvPr/>
        </p:nvSpPr>
        <p:spPr>
          <a:xfrm>
            <a:off x="6414031" y="3738668"/>
            <a:ext cx="750257" cy="276999"/>
          </a:xfrm>
          <a:prstGeom prst="rect">
            <a:avLst/>
          </a:prstGeom>
          <a:noFill/>
          <a:ln>
            <a:solidFill>
              <a:srgbClr val="C00000"/>
            </a:solidFill>
          </a:ln>
        </p:spPr>
        <p:txBody>
          <a:bodyPr wrap="square" rtlCol="0">
            <a:spAutoFit/>
          </a:bodyPr>
          <a:lstStyle/>
          <a:p>
            <a:r>
              <a:rPr kumimoji="1" lang="ja-JP" altLang="en-US" sz="1200" dirty="0"/>
              <a:t>モーター</a:t>
            </a:r>
          </a:p>
        </p:txBody>
      </p:sp>
      <p:sp>
        <p:nvSpPr>
          <p:cNvPr id="131" name="テキスト ボックス 130"/>
          <p:cNvSpPr txBox="1"/>
          <p:nvPr/>
        </p:nvSpPr>
        <p:spPr>
          <a:xfrm>
            <a:off x="6948264" y="4077564"/>
            <a:ext cx="1512168" cy="276999"/>
          </a:xfrm>
          <a:prstGeom prst="rect">
            <a:avLst/>
          </a:prstGeom>
          <a:noFill/>
          <a:ln>
            <a:solidFill>
              <a:srgbClr val="C00000"/>
            </a:solidFill>
          </a:ln>
        </p:spPr>
        <p:txBody>
          <a:bodyPr wrap="square" rtlCol="0">
            <a:spAutoFit/>
          </a:bodyPr>
          <a:lstStyle/>
          <a:p>
            <a:r>
              <a:rPr kumimoji="1" lang="ja-JP" altLang="en-US" sz="1200" dirty="0"/>
              <a:t>バランサー（おもり）</a:t>
            </a:r>
          </a:p>
        </p:txBody>
      </p:sp>
      <p:sp>
        <p:nvSpPr>
          <p:cNvPr id="132" name="テキスト ボックス 131"/>
          <p:cNvSpPr txBox="1"/>
          <p:nvPr/>
        </p:nvSpPr>
        <p:spPr>
          <a:xfrm>
            <a:off x="3815354" y="2905032"/>
            <a:ext cx="1944216" cy="646331"/>
          </a:xfrm>
          <a:prstGeom prst="rect">
            <a:avLst/>
          </a:prstGeom>
          <a:noFill/>
          <a:ln>
            <a:solidFill>
              <a:srgbClr val="C00000"/>
            </a:solidFill>
          </a:ln>
        </p:spPr>
        <p:txBody>
          <a:bodyPr wrap="square" rtlCol="0">
            <a:spAutoFit/>
          </a:bodyPr>
          <a:lstStyle/>
          <a:p>
            <a:r>
              <a:rPr kumimoji="1" lang="ja-JP" altLang="en-US" sz="1200" dirty="0"/>
              <a:t>テフロン部</a:t>
            </a:r>
            <a:endParaRPr kumimoji="1" lang="en-US" altLang="ja-JP" sz="1200" dirty="0"/>
          </a:p>
          <a:p>
            <a:r>
              <a:rPr kumimoji="1" lang="ja-JP" altLang="en-US" sz="1200" dirty="0"/>
              <a:t>（センサー付帯し、ワイヤーに</a:t>
            </a:r>
            <a:r>
              <a:rPr lang="ja-JP" altLang="en-US" sz="1200" dirty="0"/>
              <a:t>かかると信号を発する。）</a:t>
            </a:r>
            <a:endParaRPr kumimoji="1" lang="ja-JP" altLang="en-US" sz="1200" dirty="0"/>
          </a:p>
        </p:txBody>
      </p:sp>
      <p:cxnSp>
        <p:nvCxnSpPr>
          <p:cNvPr id="133" name="直線コネクタ 132"/>
          <p:cNvCxnSpPr>
            <a:stCxn id="114" idx="4"/>
          </p:cNvCxnSpPr>
          <p:nvPr/>
        </p:nvCxnSpPr>
        <p:spPr>
          <a:xfrm>
            <a:off x="6630835" y="3078619"/>
            <a:ext cx="92" cy="771713"/>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a:xfrm rot="16200000">
            <a:off x="5591196" y="3509242"/>
            <a:ext cx="92" cy="771713"/>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5" name="テキスト ボックス 134"/>
          <p:cNvSpPr txBox="1"/>
          <p:nvPr/>
        </p:nvSpPr>
        <p:spPr>
          <a:xfrm>
            <a:off x="6876256" y="3069945"/>
            <a:ext cx="1944215" cy="461665"/>
          </a:xfrm>
          <a:prstGeom prst="rect">
            <a:avLst/>
          </a:prstGeom>
          <a:noFill/>
          <a:ln>
            <a:solidFill>
              <a:srgbClr val="C00000"/>
            </a:solidFill>
          </a:ln>
        </p:spPr>
        <p:txBody>
          <a:bodyPr wrap="square" rtlCol="0">
            <a:spAutoFit/>
          </a:bodyPr>
          <a:lstStyle/>
          <a:p>
            <a:r>
              <a:rPr kumimoji="1" lang="ja-JP" altLang="en-US" sz="1200" dirty="0"/>
              <a:t>ワイヤーはずれ防止部　（強風で揺れても外れない）</a:t>
            </a:r>
          </a:p>
        </p:txBody>
      </p:sp>
      <p:sp>
        <p:nvSpPr>
          <p:cNvPr id="136" name="フリーフォーム 135"/>
          <p:cNvSpPr/>
          <p:nvPr/>
        </p:nvSpPr>
        <p:spPr>
          <a:xfrm>
            <a:off x="5759570" y="2983985"/>
            <a:ext cx="707905" cy="165189"/>
          </a:xfrm>
          <a:custGeom>
            <a:avLst/>
            <a:gdLst>
              <a:gd name="connsiteX0" fmla="*/ 0 w 371475"/>
              <a:gd name="connsiteY0" fmla="*/ 314325 h 330379"/>
              <a:gd name="connsiteX1" fmla="*/ 190500 w 371475"/>
              <a:gd name="connsiteY1" fmla="*/ 323850 h 330379"/>
              <a:gd name="connsiteX2" fmla="*/ 323850 w 371475"/>
              <a:gd name="connsiteY2" fmla="*/ 228600 h 330379"/>
              <a:gd name="connsiteX3" fmla="*/ 371475 w 371475"/>
              <a:gd name="connsiteY3" fmla="*/ 0 h 330379"/>
            </a:gdLst>
            <a:ahLst/>
            <a:cxnLst>
              <a:cxn ang="0">
                <a:pos x="connsiteX0" y="connsiteY0"/>
              </a:cxn>
              <a:cxn ang="0">
                <a:pos x="connsiteX1" y="connsiteY1"/>
              </a:cxn>
              <a:cxn ang="0">
                <a:pos x="connsiteX2" y="connsiteY2"/>
              </a:cxn>
              <a:cxn ang="0">
                <a:pos x="connsiteX3" y="connsiteY3"/>
              </a:cxn>
            </a:cxnLst>
            <a:rect l="l" t="t" r="r" b="b"/>
            <a:pathLst>
              <a:path w="371475" h="330379">
                <a:moveTo>
                  <a:pt x="0" y="314325"/>
                </a:moveTo>
                <a:cubicBezTo>
                  <a:pt x="68262" y="326231"/>
                  <a:pt x="136525" y="338138"/>
                  <a:pt x="190500" y="323850"/>
                </a:cubicBezTo>
                <a:cubicBezTo>
                  <a:pt x="244475" y="309562"/>
                  <a:pt x="293688" y="282575"/>
                  <a:pt x="323850" y="228600"/>
                </a:cubicBezTo>
                <a:cubicBezTo>
                  <a:pt x="354013" y="174625"/>
                  <a:pt x="362744" y="87312"/>
                  <a:pt x="371475"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7" name="フリーフォーム 136"/>
          <p:cNvSpPr/>
          <p:nvPr/>
        </p:nvSpPr>
        <p:spPr>
          <a:xfrm>
            <a:off x="6572250" y="3073034"/>
            <a:ext cx="314325" cy="171181"/>
          </a:xfrm>
          <a:custGeom>
            <a:avLst/>
            <a:gdLst>
              <a:gd name="connsiteX0" fmla="*/ 0 w 314325"/>
              <a:gd name="connsiteY0" fmla="*/ 0 h 171181"/>
              <a:gd name="connsiteX1" fmla="*/ 104775 w 314325"/>
              <a:gd name="connsiteY1" fmla="*/ 161925 h 171181"/>
              <a:gd name="connsiteX2" fmla="*/ 314325 w 314325"/>
              <a:gd name="connsiteY2" fmla="*/ 152400 h 171181"/>
            </a:gdLst>
            <a:ahLst/>
            <a:cxnLst>
              <a:cxn ang="0">
                <a:pos x="connsiteX0" y="connsiteY0"/>
              </a:cxn>
              <a:cxn ang="0">
                <a:pos x="connsiteX1" y="connsiteY1"/>
              </a:cxn>
              <a:cxn ang="0">
                <a:pos x="connsiteX2" y="connsiteY2"/>
              </a:cxn>
            </a:cxnLst>
            <a:rect l="l" t="t" r="r" b="b"/>
            <a:pathLst>
              <a:path w="314325" h="171181">
                <a:moveTo>
                  <a:pt x="0" y="0"/>
                </a:moveTo>
                <a:cubicBezTo>
                  <a:pt x="26194" y="68262"/>
                  <a:pt x="52388" y="136525"/>
                  <a:pt x="104775" y="161925"/>
                </a:cubicBezTo>
                <a:cubicBezTo>
                  <a:pt x="157163" y="187325"/>
                  <a:pt x="314325" y="152400"/>
                  <a:pt x="314325" y="15240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8" name="フリーフォーム 137"/>
          <p:cNvSpPr/>
          <p:nvPr/>
        </p:nvSpPr>
        <p:spPr>
          <a:xfrm>
            <a:off x="6626709" y="4292234"/>
            <a:ext cx="317016" cy="128174"/>
          </a:xfrm>
          <a:custGeom>
            <a:avLst/>
            <a:gdLst>
              <a:gd name="connsiteX0" fmla="*/ 317016 w 317016"/>
              <a:gd name="connsiteY0" fmla="*/ 0 h 128174"/>
              <a:gd name="connsiteX1" fmla="*/ 212241 w 317016"/>
              <a:gd name="connsiteY1" fmla="*/ 123825 h 128174"/>
              <a:gd name="connsiteX2" fmla="*/ 21741 w 317016"/>
              <a:gd name="connsiteY2" fmla="*/ 95250 h 128174"/>
              <a:gd name="connsiteX3" fmla="*/ 12216 w 317016"/>
              <a:gd name="connsiteY3" fmla="*/ 47625 h 128174"/>
            </a:gdLst>
            <a:ahLst/>
            <a:cxnLst>
              <a:cxn ang="0">
                <a:pos x="connsiteX0" y="connsiteY0"/>
              </a:cxn>
              <a:cxn ang="0">
                <a:pos x="connsiteX1" y="connsiteY1"/>
              </a:cxn>
              <a:cxn ang="0">
                <a:pos x="connsiteX2" y="connsiteY2"/>
              </a:cxn>
              <a:cxn ang="0">
                <a:pos x="connsiteX3" y="connsiteY3"/>
              </a:cxn>
            </a:cxnLst>
            <a:rect l="l" t="t" r="r" b="b"/>
            <a:pathLst>
              <a:path w="317016" h="128174">
                <a:moveTo>
                  <a:pt x="317016" y="0"/>
                </a:moveTo>
                <a:cubicBezTo>
                  <a:pt x="289234" y="53975"/>
                  <a:pt x="261453" y="107950"/>
                  <a:pt x="212241" y="123825"/>
                </a:cubicBezTo>
                <a:cubicBezTo>
                  <a:pt x="163029" y="139700"/>
                  <a:pt x="55078" y="107950"/>
                  <a:pt x="21741" y="95250"/>
                </a:cubicBezTo>
                <a:cubicBezTo>
                  <a:pt x="-11597" y="82550"/>
                  <a:pt x="309" y="65087"/>
                  <a:pt x="12216" y="476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9" name="フリーフォーム 138"/>
          <p:cNvSpPr/>
          <p:nvPr/>
        </p:nvSpPr>
        <p:spPr>
          <a:xfrm>
            <a:off x="6448425" y="3996959"/>
            <a:ext cx="133350" cy="152400"/>
          </a:xfrm>
          <a:custGeom>
            <a:avLst/>
            <a:gdLst>
              <a:gd name="connsiteX0" fmla="*/ 133350 w 133350"/>
              <a:gd name="connsiteY0" fmla="*/ 0 h 152400"/>
              <a:gd name="connsiteX1" fmla="*/ 104775 w 133350"/>
              <a:gd name="connsiteY1" fmla="*/ 76200 h 152400"/>
              <a:gd name="connsiteX2" fmla="*/ 104775 w 133350"/>
              <a:gd name="connsiteY2" fmla="*/ 114300 h 152400"/>
              <a:gd name="connsiteX3" fmla="*/ 0 w 133350"/>
              <a:gd name="connsiteY3" fmla="*/ 152400 h 152400"/>
            </a:gdLst>
            <a:ahLst/>
            <a:cxnLst>
              <a:cxn ang="0">
                <a:pos x="connsiteX0" y="connsiteY0"/>
              </a:cxn>
              <a:cxn ang="0">
                <a:pos x="connsiteX1" y="connsiteY1"/>
              </a:cxn>
              <a:cxn ang="0">
                <a:pos x="connsiteX2" y="connsiteY2"/>
              </a:cxn>
              <a:cxn ang="0">
                <a:pos x="connsiteX3" y="connsiteY3"/>
              </a:cxn>
            </a:cxnLst>
            <a:rect l="l" t="t" r="r" b="b"/>
            <a:pathLst>
              <a:path w="133350" h="152400">
                <a:moveTo>
                  <a:pt x="133350" y="0"/>
                </a:moveTo>
                <a:cubicBezTo>
                  <a:pt x="121443" y="28575"/>
                  <a:pt x="109537" y="57150"/>
                  <a:pt x="104775" y="76200"/>
                </a:cubicBezTo>
                <a:cubicBezTo>
                  <a:pt x="100013" y="95250"/>
                  <a:pt x="122237" y="101600"/>
                  <a:pt x="104775" y="114300"/>
                </a:cubicBezTo>
                <a:cubicBezTo>
                  <a:pt x="87312" y="127000"/>
                  <a:pt x="0" y="152400"/>
                  <a:pt x="0" y="15240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リーフォーム 38"/>
          <p:cNvSpPr/>
          <p:nvPr/>
        </p:nvSpPr>
        <p:spPr>
          <a:xfrm>
            <a:off x="5580112" y="3234612"/>
            <a:ext cx="361507" cy="393404"/>
          </a:xfrm>
          <a:custGeom>
            <a:avLst/>
            <a:gdLst>
              <a:gd name="connsiteX0" fmla="*/ 0 w 361507"/>
              <a:gd name="connsiteY0" fmla="*/ 393404 h 393404"/>
              <a:gd name="connsiteX1" fmla="*/ 42530 w 361507"/>
              <a:gd name="connsiteY1" fmla="*/ 255181 h 393404"/>
              <a:gd name="connsiteX2" fmla="*/ 170121 w 361507"/>
              <a:gd name="connsiteY2" fmla="*/ 95693 h 393404"/>
              <a:gd name="connsiteX3" fmla="*/ 361507 w 361507"/>
              <a:gd name="connsiteY3" fmla="*/ 0 h 393404"/>
            </a:gdLst>
            <a:ahLst/>
            <a:cxnLst>
              <a:cxn ang="0">
                <a:pos x="connsiteX0" y="connsiteY0"/>
              </a:cxn>
              <a:cxn ang="0">
                <a:pos x="connsiteX1" y="connsiteY1"/>
              </a:cxn>
              <a:cxn ang="0">
                <a:pos x="connsiteX2" y="connsiteY2"/>
              </a:cxn>
              <a:cxn ang="0">
                <a:pos x="connsiteX3" y="connsiteY3"/>
              </a:cxn>
            </a:cxnLst>
            <a:rect l="l" t="t" r="r" b="b"/>
            <a:pathLst>
              <a:path w="361507" h="393404">
                <a:moveTo>
                  <a:pt x="0" y="393404"/>
                </a:moveTo>
                <a:cubicBezTo>
                  <a:pt x="7088" y="349101"/>
                  <a:pt x="14177" y="304799"/>
                  <a:pt x="42530" y="255181"/>
                </a:cubicBezTo>
                <a:cubicBezTo>
                  <a:pt x="70884" y="205562"/>
                  <a:pt x="116958" y="138223"/>
                  <a:pt x="170121" y="95693"/>
                </a:cubicBezTo>
                <a:cubicBezTo>
                  <a:pt x="223284" y="53163"/>
                  <a:pt x="292395" y="26581"/>
                  <a:pt x="361507" y="0"/>
                </a:cubicBezTo>
              </a:path>
            </a:pathLst>
          </a:custGeom>
          <a:noFill/>
          <a:ln>
            <a:solidFill>
              <a:srgbClr val="FF0000"/>
            </a:solidFill>
            <a:prstDash val="sys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フリーフォーム 139"/>
          <p:cNvSpPr/>
          <p:nvPr/>
        </p:nvSpPr>
        <p:spPr>
          <a:xfrm rot="6240000" flipH="1">
            <a:off x="6367564" y="4386462"/>
            <a:ext cx="276783" cy="216349"/>
          </a:xfrm>
          <a:custGeom>
            <a:avLst/>
            <a:gdLst>
              <a:gd name="connsiteX0" fmla="*/ 0 w 361507"/>
              <a:gd name="connsiteY0" fmla="*/ 393404 h 393404"/>
              <a:gd name="connsiteX1" fmla="*/ 42530 w 361507"/>
              <a:gd name="connsiteY1" fmla="*/ 255181 h 393404"/>
              <a:gd name="connsiteX2" fmla="*/ 170121 w 361507"/>
              <a:gd name="connsiteY2" fmla="*/ 95693 h 393404"/>
              <a:gd name="connsiteX3" fmla="*/ 361507 w 361507"/>
              <a:gd name="connsiteY3" fmla="*/ 0 h 393404"/>
            </a:gdLst>
            <a:ahLst/>
            <a:cxnLst>
              <a:cxn ang="0">
                <a:pos x="connsiteX0" y="connsiteY0"/>
              </a:cxn>
              <a:cxn ang="0">
                <a:pos x="connsiteX1" y="connsiteY1"/>
              </a:cxn>
              <a:cxn ang="0">
                <a:pos x="connsiteX2" y="connsiteY2"/>
              </a:cxn>
              <a:cxn ang="0">
                <a:pos x="connsiteX3" y="connsiteY3"/>
              </a:cxn>
            </a:cxnLst>
            <a:rect l="l" t="t" r="r" b="b"/>
            <a:pathLst>
              <a:path w="361507" h="393404">
                <a:moveTo>
                  <a:pt x="0" y="393404"/>
                </a:moveTo>
                <a:cubicBezTo>
                  <a:pt x="7088" y="349101"/>
                  <a:pt x="14177" y="304799"/>
                  <a:pt x="42530" y="255181"/>
                </a:cubicBezTo>
                <a:cubicBezTo>
                  <a:pt x="70884" y="205562"/>
                  <a:pt x="116958" y="138223"/>
                  <a:pt x="170121" y="95693"/>
                </a:cubicBezTo>
                <a:cubicBezTo>
                  <a:pt x="223284" y="53163"/>
                  <a:pt x="292395" y="26581"/>
                  <a:pt x="361507" y="0"/>
                </a:cubicBezTo>
              </a:path>
            </a:pathLst>
          </a:custGeom>
          <a:noFill/>
          <a:ln>
            <a:solidFill>
              <a:srgbClr val="FF0000"/>
            </a:solidFill>
            <a:prstDash val="sys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テキスト ボックス 140"/>
          <p:cNvSpPr txBox="1"/>
          <p:nvPr/>
        </p:nvSpPr>
        <p:spPr>
          <a:xfrm>
            <a:off x="6076306" y="2659801"/>
            <a:ext cx="1677337" cy="276999"/>
          </a:xfrm>
          <a:prstGeom prst="rect">
            <a:avLst/>
          </a:prstGeom>
          <a:noFill/>
        </p:spPr>
        <p:txBody>
          <a:bodyPr wrap="square" rtlCol="0">
            <a:spAutoFit/>
          </a:bodyPr>
          <a:lstStyle/>
          <a:p>
            <a:r>
              <a:rPr lang="ja-JP" altLang="en-US" sz="1200" b="1" dirty="0">
                <a:solidFill>
                  <a:srgbClr val="FF0000"/>
                </a:solidFill>
              </a:rPr>
              <a:t>給電飛行時の位置</a:t>
            </a:r>
            <a:endParaRPr kumimoji="1" lang="ja-JP" altLang="en-US" sz="1200" b="1" dirty="0">
              <a:solidFill>
                <a:srgbClr val="FF0000"/>
              </a:solidFill>
            </a:endParaRPr>
          </a:p>
        </p:txBody>
      </p:sp>
      <p:sp>
        <p:nvSpPr>
          <p:cNvPr id="142" name="テキスト ボックス 141"/>
          <p:cNvSpPr txBox="1"/>
          <p:nvPr/>
        </p:nvSpPr>
        <p:spPr>
          <a:xfrm>
            <a:off x="4301307" y="4253419"/>
            <a:ext cx="1849240" cy="276999"/>
          </a:xfrm>
          <a:prstGeom prst="rect">
            <a:avLst/>
          </a:prstGeom>
          <a:noFill/>
        </p:spPr>
        <p:txBody>
          <a:bodyPr wrap="square" rtlCol="0">
            <a:spAutoFit/>
          </a:bodyPr>
          <a:lstStyle/>
          <a:p>
            <a:r>
              <a:rPr lang="ja-JP" altLang="en-US" sz="1200" b="1" dirty="0">
                <a:solidFill>
                  <a:srgbClr val="FF0000"/>
                </a:solidFill>
              </a:rPr>
              <a:t>バッテリー飛行時の位置</a:t>
            </a:r>
            <a:endParaRPr lang="en-US" altLang="ja-JP" sz="1200" b="1" dirty="0">
              <a:solidFill>
                <a:srgbClr val="FF0000"/>
              </a:solidFill>
            </a:endParaRPr>
          </a:p>
        </p:txBody>
      </p:sp>
      <p:sp>
        <p:nvSpPr>
          <p:cNvPr id="95" name="テキスト ボックス 94"/>
          <p:cNvSpPr txBox="1"/>
          <p:nvPr/>
        </p:nvSpPr>
        <p:spPr>
          <a:xfrm>
            <a:off x="8529492" y="116631"/>
            <a:ext cx="614507" cy="307777"/>
          </a:xfrm>
          <a:prstGeom prst="rect">
            <a:avLst/>
          </a:prstGeom>
          <a:noFill/>
        </p:spPr>
        <p:txBody>
          <a:bodyPr wrap="square" rtlCol="0">
            <a:spAutoFit/>
          </a:bodyPr>
          <a:lstStyle/>
          <a:p>
            <a:r>
              <a:rPr lang="en-US" altLang="ja-JP" sz="1400" dirty="0"/>
              <a:t>3/5</a:t>
            </a:r>
          </a:p>
        </p:txBody>
      </p:sp>
    </p:spTree>
    <p:extLst>
      <p:ext uri="{BB962C8B-B14F-4D97-AF65-F5344CB8AC3E}">
        <p14:creationId xmlns:p14="http://schemas.microsoft.com/office/powerpoint/2010/main" val="1845940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正方形/長方形 110"/>
          <p:cNvSpPr/>
          <p:nvPr/>
        </p:nvSpPr>
        <p:spPr>
          <a:xfrm>
            <a:off x="246193" y="3008203"/>
            <a:ext cx="4187783" cy="1240763"/>
          </a:xfrm>
          <a:prstGeom prst="rect">
            <a:avLst/>
          </a:prstGeom>
          <a:solidFill>
            <a:schemeClr val="accent5">
              <a:lumMod val="20000"/>
              <a:lumOff val="80000"/>
            </a:schemeClr>
          </a:solid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正方形/長方形 135"/>
          <p:cNvSpPr/>
          <p:nvPr/>
        </p:nvSpPr>
        <p:spPr>
          <a:xfrm>
            <a:off x="406833" y="3152218"/>
            <a:ext cx="3897070" cy="884219"/>
          </a:xfrm>
          <a:prstGeom prst="rect">
            <a:avLst/>
          </a:prstGeom>
          <a:noFill/>
          <a:ln w="76200">
            <a:solidFill>
              <a:schemeClr val="accent6">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p:cNvSpPr txBox="1"/>
          <p:nvPr/>
        </p:nvSpPr>
        <p:spPr>
          <a:xfrm>
            <a:off x="389580" y="395531"/>
            <a:ext cx="5830723" cy="1200329"/>
          </a:xfrm>
          <a:prstGeom prst="rect">
            <a:avLst/>
          </a:prstGeom>
          <a:solidFill>
            <a:schemeClr val="accent3">
              <a:lumMod val="20000"/>
              <a:lumOff val="80000"/>
            </a:schemeClr>
          </a:solidFill>
        </p:spPr>
        <p:txBody>
          <a:bodyPr wrap="square" rtlCol="0">
            <a:spAutoFit/>
          </a:bodyPr>
          <a:lstStyle/>
          <a:p>
            <a:r>
              <a:rPr kumimoji="1" lang="ja-JP" altLang="en-US" dirty="0"/>
              <a:t> 通勤電車の車両の価格は約</a:t>
            </a:r>
            <a:r>
              <a:rPr kumimoji="1" lang="en-US" altLang="ja-JP" dirty="0"/>
              <a:t>1.2</a:t>
            </a:r>
            <a:r>
              <a:rPr kumimoji="1" lang="ja-JP" altLang="en-US" dirty="0"/>
              <a:t>億で、１２０人くらいが定員なので、一人あたり、１００万円程度・・・</a:t>
            </a:r>
            <a:endParaRPr kumimoji="1" lang="en-US" altLang="ja-JP" dirty="0"/>
          </a:p>
          <a:p>
            <a:r>
              <a:rPr lang="en-US" altLang="ja-JP" dirty="0"/>
              <a:t> </a:t>
            </a:r>
            <a:r>
              <a:rPr lang="ja-JP" altLang="en-US" dirty="0">
                <a:solidFill>
                  <a:srgbClr val="FF0000"/>
                </a:solidFill>
              </a:rPr>
              <a:t>→</a:t>
            </a:r>
            <a:r>
              <a:rPr lang="en-US" altLang="ja-JP" dirty="0">
                <a:solidFill>
                  <a:srgbClr val="FF0000"/>
                </a:solidFill>
              </a:rPr>
              <a:t>12</a:t>
            </a:r>
            <a:r>
              <a:rPr lang="ja-JP" altLang="en-US" dirty="0">
                <a:solidFill>
                  <a:srgbClr val="FF0000"/>
                </a:solidFill>
              </a:rPr>
              <a:t>人乗りで、木造二重構造の客室のドローン</a:t>
            </a:r>
            <a:r>
              <a:rPr lang="ja-JP" altLang="en-US" dirty="0" smtClean="0">
                <a:solidFill>
                  <a:srgbClr val="FF0000"/>
                </a:solidFill>
              </a:rPr>
              <a:t>が</a:t>
            </a:r>
            <a:r>
              <a:rPr lang="en-US" altLang="ja-JP" dirty="0" smtClean="0">
                <a:solidFill>
                  <a:srgbClr val="FF0000"/>
                </a:solidFill>
              </a:rPr>
              <a:t>600</a:t>
            </a:r>
            <a:r>
              <a:rPr lang="ja-JP" altLang="en-US" dirty="0" smtClean="0">
                <a:solidFill>
                  <a:srgbClr val="FF0000"/>
                </a:solidFill>
              </a:rPr>
              <a:t>万</a:t>
            </a:r>
            <a:r>
              <a:rPr lang="ja-JP" altLang="en-US" dirty="0">
                <a:solidFill>
                  <a:srgbClr val="FF0000"/>
                </a:solidFill>
              </a:rPr>
              <a:t>程度と想定し、一人あたり</a:t>
            </a:r>
            <a:r>
              <a:rPr lang="en-US" altLang="ja-JP" dirty="0">
                <a:solidFill>
                  <a:srgbClr val="FF0000"/>
                </a:solidFill>
              </a:rPr>
              <a:t>50</a:t>
            </a:r>
            <a:r>
              <a:rPr lang="ja-JP" altLang="en-US" dirty="0">
                <a:solidFill>
                  <a:srgbClr val="FF0000"/>
                </a:solidFill>
              </a:rPr>
              <a:t>万円なので、コストは約</a:t>
            </a:r>
            <a:r>
              <a:rPr lang="en-US" altLang="ja-JP" dirty="0">
                <a:solidFill>
                  <a:srgbClr val="FF0000"/>
                </a:solidFill>
              </a:rPr>
              <a:t>[1/2]</a:t>
            </a:r>
            <a:endParaRPr kumimoji="1" lang="ja-JP" altLang="en-US" dirty="0">
              <a:solidFill>
                <a:srgbClr val="FF0000"/>
              </a:solidFill>
            </a:endParaRPr>
          </a:p>
        </p:txBody>
      </p:sp>
      <p:sp>
        <p:nvSpPr>
          <p:cNvPr id="10" name="正方形/長方形 9"/>
          <p:cNvSpPr/>
          <p:nvPr/>
        </p:nvSpPr>
        <p:spPr>
          <a:xfrm>
            <a:off x="5874136" y="4233549"/>
            <a:ext cx="432048" cy="129575"/>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7408826" y="4233549"/>
            <a:ext cx="432048" cy="129575"/>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791210" y="4281174"/>
            <a:ext cx="432048" cy="129575"/>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1553050" y="4302439"/>
            <a:ext cx="432048" cy="129575"/>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06834" y="4297243"/>
            <a:ext cx="432048" cy="129575"/>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p:cNvCxnSpPr/>
          <p:nvPr/>
        </p:nvCxnSpPr>
        <p:spPr>
          <a:xfrm>
            <a:off x="246193" y="2341404"/>
            <a:ext cx="4464496" cy="0"/>
          </a:xfrm>
          <a:prstGeom prst="line">
            <a:avLst/>
          </a:prstGeom>
          <a:ln w="101600">
            <a:solidFill>
              <a:srgbClr val="FFFF00"/>
            </a:solidFill>
          </a:ln>
        </p:spPr>
        <p:style>
          <a:lnRef idx="1">
            <a:schemeClr val="accent1"/>
          </a:lnRef>
          <a:fillRef idx="0">
            <a:schemeClr val="accent1"/>
          </a:fillRef>
          <a:effectRef idx="0">
            <a:schemeClr val="accent1"/>
          </a:effectRef>
          <a:fontRef idx="minor">
            <a:schemeClr val="tx1"/>
          </a:fontRef>
        </p:style>
      </p:cxnSp>
      <p:grpSp>
        <p:nvGrpSpPr>
          <p:cNvPr id="58" name="グループ化 57"/>
          <p:cNvGrpSpPr/>
          <p:nvPr/>
        </p:nvGrpSpPr>
        <p:grpSpPr>
          <a:xfrm>
            <a:off x="12555771" y="1585431"/>
            <a:ext cx="767135" cy="701038"/>
            <a:chOff x="2651853" y="2660128"/>
            <a:chExt cx="767135" cy="701038"/>
          </a:xfrm>
        </p:grpSpPr>
        <p:sp>
          <p:nvSpPr>
            <p:cNvPr id="59" name="フリーフォーム 58"/>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円/楕円 76"/>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円弧 77"/>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9" name="フリーフォーム 78"/>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フリーフォーム 80"/>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月 81"/>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90" name="グループ化 89"/>
          <p:cNvGrpSpPr/>
          <p:nvPr/>
        </p:nvGrpSpPr>
        <p:grpSpPr>
          <a:xfrm>
            <a:off x="6709810" y="2276872"/>
            <a:ext cx="393587" cy="343720"/>
            <a:chOff x="973207" y="4490368"/>
            <a:chExt cx="393587" cy="343720"/>
          </a:xfrm>
        </p:grpSpPr>
        <p:sp>
          <p:nvSpPr>
            <p:cNvPr id="91" name="円/楕円 90"/>
            <p:cNvSpPr/>
            <p:nvPr/>
          </p:nvSpPr>
          <p:spPr>
            <a:xfrm>
              <a:off x="1044634" y="4490368"/>
              <a:ext cx="180000" cy="1800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 name="グループ化 91"/>
            <p:cNvGrpSpPr/>
            <p:nvPr/>
          </p:nvGrpSpPr>
          <p:grpSpPr>
            <a:xfrm rot="2700000">
              <a:off x="887883" y="4672782"/>
              <a:ext cx="252000" cy="30480"/>
              <a:chOff x="706482" y="4925731"/>
              <a:chExt cx="252000" cy="30480"/>
            </a:xfrm>
          </p:grpSpPr>
          <p:cxnSp>
            <p:nvCxnSpPr>
              <p:cNvPr id="99" name="直線コネクタ 98"/>
              <p:cNvCxnSpPr/>
              <p:nvPr/>
            </p:nvCxnSpPr>
            <p:spPr>
              <a:xfrm>
                <a:off x="706482" y="4925731"/>
                <a:ext cx="252000" cy="0"/>
              </a:xfrm>
              <a:prstGeom prst="line">
                <a:avLst/>
              </a:prstGeom>
              <a:ln w="889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a:off x="732762" y="4956211"/>
                <a:ext cx="180000" cy="0"/>
              </a:xfrm>
              <a:prstGeom prst="line">
                <a:avLst/>
              </a:prstGeom>
              <a:ln w="317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93" name="グループ化 92"/>
            <p:cNvGrpSpPr/>
            <p:nvPr/>
          </p:nvGrpSpPr>
          <p:grpSpPr>
            <a:xfrm rot="18900000" flipH="1">
              <a:off x="1114794" y="4672578"/>
              <a:ext cx="252000" cy="30480"/>
              <a:chOff x="706482" y="4925731"/>
              <a:chExt cx="252000" cy="30480"/>
            </a:xfrm>
          </p:grpSpPr>
          <p:cxnSp>
            <p:nvCxnSpPr>
              <p:cNvPr id="97" name="直線コネクタ 96"/>
              <p:cNvCxnSpPr/>
              <p:nvPr/>
            </p:nvCxnSpPr>
            <p:spPr>
              <a:xfrm>
                <a:off x="706482" y="4925731"/>
                <a:ext cx="252000" cy="0"/>
              </a:xfrm>
              <a:prstGeom prst="line">
                <a:avLst/>
              </a:prstGeom>
              <a:ln w="889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a:off x="732762" y="4956211"/>
                <a:ext cx="180000" cy="0"/>
              </a:xfrm>
              <a:prstGeom prst="line">
                <a:avLst/>
              </a:prstGeom>
              <a:ln w="31750">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94" name="角丸四角形 93"/>
            <p:cNvSpPr/>
            <p:nvPr/>
          </p:nvSpPr>
          <p:spPr>
            <a:xfrm>
              <a:off x="1113755" y="4798088"/>
              <a:ext cx="45719" cy="36000"/>
            </a:xfrm>
            <a:prstGeom prst="roundRect">
              <a:avLst/>
            </a:prstGeom>
            <a:solidFill>
              <a:srgbClr val="C00000"/>
            </a:solidFill>
            <a:ln w="889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直角三角形 94"/>
            <p:cNvSpPr/>
            <p:nvPr/>
          </p:nvSpPr>
          <p:spPr>
            <a:xfrm rot="-480000">
              <a:off x="1233243" y="4521271"/>
              <a:ext cx="50400" cy="50400"/>
            </a:xfrm>
            <a:prstGeom prst="rtTriangle">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直角三角形 95"/>
            <p:cNvSpPr/>
            <p:nvPr/>
          </p:nvSpPr>
          <p:spPr>
            <a:xfrm rot="480000" flipH="1">
              <a:off x="973207" y="4534400"/>
              <a:ext cx="45719" cy="45719"/>
            </a:xfrm>
            <a:prstGeom prst="rtTriangle">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5" name="角丸四角形 84"/>
          <p:cNvSpPr/>
          <p:nvPr/>
        </p:nvSpPr>
        <p:spPr>
          <a:xfrm rot="19140000">
            <a:off x="7064722" y="2660904"/>
            <a:ext cx="181881" cy="4571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1" name="角丸四角形 100"/>
          <p:cNvSpPr/>
          <p:nvPr/>
        </p:nvSpPr>
        <p:spPr>
          <a:xfrm rot="2160000">
            <a:off x="6512285" y="2648498"/>
            <a:ext cx="181881" cy="45719"/>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02" name="グループ化 101"/>
          <p:cNvGrpSpPr/>
          <p:nvPr/>
        </p:nvGrpSpPr>
        <p:grpSpPr>
          <a:xfrm>
            <a:off x="6444208" y="597045"/>
            <a:ext cx="767135" cy="741982"/>
            <a:chOff x="2651853" y="2619184"/>
            <a:chExt cx="767135" cy="741982"/>
          </a:xfrm>
        </p:grpSpPr>
        <p:sp>
          <p:nvSpPr>
            <p:cNvPr id="103" name="フリーフォーム 102"/>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円/楕円 105"/>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円弧 106"/>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8" name="フリーフォーム 107"/>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フリーフォーム 108"/>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月 109"/>
            <p:cNvSpPr/>
            <p:nvPr/>
          </p:nvSpPr>
          <p:spPr>
            <a:xfrm rot="5400000" flipV="1">
              <a:off x="2861395" y="2415742"/>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 name="正方形/長方形 1"/>
          <p:cNvSpPr/>
          <p:nvPr/>
        </p:nvSpPr>
        <p:spPr>
          <a:xfrm>
            <a:off x="5810175" y="2951444"/>
            <a:ext cx="2086253" cy="1240763"/>
          </a:xfrm>
          <a:prstGeom prst="rect">
            <a:avLst/>
          </a:prstGeom>
          <a:solidFill>
            <a:schemeClr val="accent5">
              <a:lumMod val="20000"/>
              <a:lumOff val="80000"/>
            </a:schemeClr>
          </a:solid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正方形/長方形 111"/>
          <p:cNvSpPr/>
          <p:nvPr/>
        </p:nvSpPr>
        <p:spPr>
          <a:xfrm>
            <a:off x="5831498" y="4030938"/>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正方形/長方形 112"/>
          <p:cNvSpPr/>
          <p:nvPr/>
        </p:nvSpPr>
        <p:spPr>
          <a:xfrm>
            <a:off x="7654301" y="3990208"/>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正方形/長方形 113"/>
          <p:cNvSpPr/>
          <p:nvPr/>
        </p:nvSpPr>
        <p:spPr>
          <a:xfrm>
            <a:off x="7654301" y="3008203"/>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正方形/長方形 114"/>
          <p:cNvSpPr/>
          <p:nvPr/>
        </p:nvSpPr>
        <p:spPr>
          <a:xfrm>
            <a:off x="5839586" y="2990950"/>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正方形/長方形 115"/>
          <p:cNvSpPr/>
          <p:nvPr/>
        </p:nvSpPr>
        <p:spPr>
          <a:xfrm>
            <a:off x="5965172" y="3186725"/>
            <a:ext cx="1800000" cy="792000"/>
          </a:xfrm>
          <a:prstGeom prst="rect">
            <a:avLst/>
          </a:prstGeom>
          <a:solidFill>
            <a:schemeClr val="accent5">
              <a:lumMod val="20000"/>
              <a:lumOff val="80000"/>
            </a:schemeClr>
          </a:solidFill>
          <a:ln w="762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p:cNvSpPr/>
          <p:nvPr/>
        </p:nvSpPr>
        <p:spPr>
          <a:xfrm>
            <a:off x="6301461" y="2803807"/>
            <a:ext cx="1152128" cy="382918"/>
          </a:xfrm>
          <a:prstGeom prst="rect">
            <a:avLst/>
          </a:prstGeom>
          <a:noFill/>
          <a:ln w="381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正方形/長方形 117"/>
          <p:cNvSpPr/>
          <p:nvPr/>
        </p:nvSpPr>
        <p:spPr>
          <a:xfrm>
            <a:off x="4608556" y="3120134"/>
            <a:ext cx="1134221" cy="184846"/>
          </a:xfrm>
          <a:prstGeom prst="rect">
            <a:avLst/>
          </a:prstGeom>
          <a:blipFill>
            <a:blip r:embed="rId4"/>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正方形/長方形 122"/>
          <p:cNvSpPr/>
          <p:nvPr/>
        </p:nvSpPr>
        <p:spPr>
          <a:xfrm>
            <a:off x="4608556" y="3851592"/>
            <a:ext cx="1134221" cy="184846"/>
          </a:xfrm>
          <a:prstGeom prst="rect">
            <a:avLst/>
          </a:prstGeom>
          <a:blipFill>
            <a:blip r:embed="rId5"/>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正方形/長方形 123"/>
          <p:cNvSpPr/>
          <p:nvPr/>
        </p:nvSpPr>
        <p:spPr>
          <a:xfrm>
            <a:off x="7948187" y="3120134"/>
            <a:ext cx="1134221" cy="184846"/>
          </a:xfrm>
          <a:prstGeom prst="rect">
            <a:avLst/>
          </a:prstGeom>
          <a:blipFill>
            <a:blip r:embed="rId4"/>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正方形/長方形 124"/>
          <p:cNvSpPr/>
          <p:nvPr/>
        </p:nvSpPr>
        <p:spPr>
          <a:xfrm>
            <a:off x="7949466" y="3877370"/>
            <a:ext cx="1134221" cy="184846"/>
          </a:xfrm>
          <a:prstGeom prst="rect">
            <a:avLst/>
          </a:prstGeom>
          <a:blipFill>
            <a:blip r:embed="rId5"/>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正方形/長方形 125"/>
          <p:cNvSpPr/>
          <p:nvPr/>
        </p:nvSpPr>
        <p:spPr>
          <a:xfrm>
            <a:off x="3135176" y="3140918"/>
            <a:ext cx="1134221" cy="184846"/>
          </a:xfrm>
          <a:prstGeom prst="rect">
            <a:avLst/>
          </a:prstGeom>
          <a:blipFill>
            <a:blip r:embed="rId4"/>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正方形/長方形 126"/>
          <p:cNvSpPr/>
          <p:nvPr/>
        </p:nvSpPr>
        <p:spPr>
          <a:xfrm>
            <a:off x="407649" y="3173003"/>
            <a:ext cx="1134221" cy="184846"/>
          </a:xfrm>
          <a:prstGeom prst="rect">
            <a:avLst/>
          </a:prstGeom>
          <a:blipFill>
            <a:blip r:embed="rId4"/>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正方形/長方形 127"/>
          <p:cNvSpPr/>
          <p:nvPr/>
        </p:nvSpPr>
        <p:spPr>
          <a:xfrm>
            <a:off x="3150975" y="3863345"/>
            <a:ext cx="1134221" cy="184846"/>
          </a:xfrm>
          <a:prstGeom prst="rect">
            <a:avLst/>
          </a:prstGeom>
          <a:blipFill>
            <a:blip r:embed="rId5"/>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正方形/長方形 128"/>
          <p:cNvSpPr/>
          <p:nvPr/>
        </p:nvSpPr>
        <p:spPr>
          <a:xfrm>
            <a:off x="407649" y="3872853"/>
            <a:ext cx="1134221" cy="184846"/>
          </a:xfrm>
          <a:prstGeom prst="rect">
            <a:avLst/>
          </a:prstGeom>
          <a:blipFill>
            <a:blip r:embed="rId5"/>
            <a:tile tx="0" ty="0" sx="100000" sy="100000" flip="none" algn="tl"/>
          </a:blip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1" name="正方形/長方形 130"/>
          <p:cNvSpPr/>
          <p:nvPr/>
        </p:nvSpPr>
        <p:spPr>
          <a:xfrm>
            <a:off x="1764020" y="2786554"/>
            <a:ext cx="1152128" cy="382918"/>
          </a:xfrm>
          <a:prstGeom prst="rect">
            <a:avLst/>
          </a:prstGeom>
          <a:noFill/>
          <a:ln w="3810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2" name="正方形/長方形 131"/>
          <p:cNvSpPr/>
          <p:nvPr/>
        </p:nvSpPr>
        <p:spPr>
          <a:xfrm>
            <a:off x="4220605" y="4065444"/>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正方形/長方形 132"/>
          <p:cNvSpPr/>
          <p:nvPr/>
        </p:nvSpPr>
        <p:spPr>
          <a:xfrm>
            <a:off x="4200182" y="3012288"/>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4" name="正方形/長方形 133"/>
          <p:cNvSpPr/>
          <p:nvPr/>
        </p:nvSpPr>
        <p:spPr>
          <a:xfrm>
            <a:off x="282895" y="3012288"/>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p:cNvSpPr/>
          <p:nvPr/>
        </p:nvSpPr>
        <p:spPr>
          <a:xfrm>
            <a:off x="265642" y="4065444"/>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37" name="直線コネクタ 136"/>
          <p:cNvCxnSpPr/>
          <p:nvPr/>
        </p:nvCxnSpPr>
        <p:spPr>
          <a:xfrm>
            <a:off x="246193" y="2472853"/>
            <a:ext cx="4464496" cy="0"/>
          </a:xfrm>
          <a:prstGeom prst="line">
            <a:avLst/>
          </a:prstGeom>
          <a:ln w="30162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a:xfrm>
            <a:off x="238882" y="2426466"/>
            <a:ext cx="4464496" cy="0"/>
          </a:xfrm>
          <a:prstGeom prst="line">
            <a:avLst/>
          </a:prstGeom>
          <a:ln w="1270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39" name="正方形/長方形 138"/>
          <p:cNvSpPr/>
          <p:nvPr/>
        </p:nvSpPr>
        <p:spPr>
          <a:xfrm>
            <a:off x="1798526" y="2601939"/>
            <a:ext cx="180000" cy="72008"/>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正方形/長方形 139"/>
          <p:cNvSpPr/>
          <p:nvPr/>
        </p:nvSpPr>
        <p:spPr>
          <a:xfrm>
            <a:off x="2701642" y="2621157"/>
            <a:ext cx="180000" cy="72008"/>
          </a:xfrm>
          <a:prstGeom prst="rect">
            <a:avLst/>
          </a:prstGeom>
          <a:solidFill>
            <a:srgbClr val="FFFF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1" name="正方形/長方形 140"/>
          <p:cNvSpPr/>
          <p:nvPr/>
        </p:nvSpPr>
        <p:spPr>
          <a:xfrm>
            <a:off x="3592433" y="4082466"/>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正方形/長方形 141"/>
          <p:cNvSpPr/>
          <p:nvPr/>
        </p:nvSpPr>
        <p:spPr>
          <a:xfrm>
            <a:off x="2905906" y="4082466"/>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正方形/長方形 142"/>
          <p:cNvSpPr/>
          <p:nvPr/>
        </p:nvSpPr>
        <p:spPr>
          <a:xfrm>
            <a:off x="2251104" y="4065213"/>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4" name="正方形/長方形 143"/>
          <p:cNvSpPr/>
          <p:nvPr/>
        </p:nvSpPr>
        <p:spPr>
          <a:xfrm>
            <a:off x="1536021" y="4065213"/>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正方形/長方形 144"/>
          <p:cNvSpPr/>
          <p:nvPr/>
        </p:nvSpPr>
        <p:spPr>
          <a:xfrm>
            <a:off x="894862" y="4082466"/>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正方形/長方形 145"/>
          <p:cNvSpPr/>
          <p:nvPr/>
        </p:nvSpPr>
        <p:spPr>
          <a:xfrm>
            <a:off x="3605273" y="2996367"/>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7" name="正方形/長方形 146"/>
          <p:cNvSpPr/>
          <p:nvPr/>
        </p:nvSpPr>
        <p:spPr>
          <a:xfrm>
            <a:off x="2909419" y="2996367"/>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8" name="正方形/長方形 147"/>
          <p:cNvSpPr/>
          <p:nvPr/>
        </p:nvSpPr>
        <p:spPr>
          <a:xfrm>
            <a:off x="1541870" y="2978013"/>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9" name="正方形/長方形 148"/>
          <p:cNvSpPr/>
          <p:nvPr/>
        </p:nvSpPr>
        <p:spPr>
          <a:xfrm>
            <a:off x="894861" y="2995266"/>
            <a:ext cx="213371" cy="144016"/>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50" name="グループ化 149"/>
          <p:cNvGrpSpPr/>
          <p:nvPr/>
        </p:nvGrpSpPr>
        <p:grpSpPr>
          <a:xfrm>
            <a:off x="2030285" y="2426955"/>
            <a:ext cx="85530" cy="363821"/>
            <a:chOff x="8265126" y="1250518"/>
            <a:chExt cx="169807" cy="861238"/>
          </a:xfrm>
        </p:grpSpPr>
        <p:sp>
          <p:nvSpPr>
            <p:cNvPr id="151" name="正方形/長方形 150"/>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2" name="正方形/長方形 151"/>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3" name="正方形/長方形 152"/>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円/楕円 153"/>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5" name="正方形/長方形 154"/>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6" name="円/楕円 155"/>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円/楕円 156"/>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円/楕円 157"/>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9" name="円/楕円 158"/>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0" name="円/楕円 159"/>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1" name="円/楕円 160"/>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2" name="グループ化 161"/>
          <p:cNvGrpSpPr/>
          <p:nvPr/>
        </p:nvGrpSpPr>
        <p:grpSpPr>
          <a:xfrm>
            <a:off x="2524309" y="2442907"/>
            <a:ext cx="85530" cy="363821"/>
            <a:chOff x="8265126" y="1250518"/>
            <a:chExt cx="169807" cy="861238"/>
          </a:xfrm>
        </p:grpSpPr>
        <p:sp>
          <p:nvSpPr>
            <p:cNvPr id="163" name="正方形/長方形 162"/>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4" name="正方形/長方形 163"/>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5" name="正方形/長方形 164"/>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円/楕円 165"/>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7" name="正方形/長方形 166"/>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円/楕円 167"/>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9" name="円/楕円 168"/>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円/楕円 169"/>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1" name="円/楕円 170"/>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2" name="円/楕円 171"/>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3" name="円/楕円 172"/>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0" name="正方形/長方形 129"/>
          <p:cNvSpPr/>
          <p:nvPr/>
        </p:nvSpPr>
        <p:spPr>
          <a:xfrm>
            <a:off x="1762751" y="2691667"/>
            <a:ext cx="1152128" cy="2591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74" name="グループ化 173"/>
          <p:cNvGrpSpPr/>
          <p:nvPr/>
        </p:nvGrpSpPr>
        <p:grpSpPr>
          <a:xfrm>
            <a:off x="6672651" y="2500883"/>
            <a:ext cx="85530" cy="363821"/>
            <a:chOff x="8265126" y="1250518"/>
            <a:chExt cx="169807" cy="861238"/>
          </a:xfrm>
        </p:grpSpPr>
        <p:sp>
          <p:nvSpPr>
            <p:cNvPr id="175" name="正方形/長方形 174"/>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6" name="正方形/長方形 175"/>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正方形/長方形 176"/>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8" name="円/楕円 177"/>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正方形/長方形 178"/>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円/楕円 179"/>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円/楕円 180"/>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円/楕円 181"/>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3" name="円/楕円 182"/>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4" name="円/楕円 183"/>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5" name="円/楕円 184"/>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86" name="グループ化 185"/>
          <p:cNvGrpSpPr/>
          <p:nvPr/>
        </p:nvGrpSpPr>
        <p:grpSpPr>
          <a:xfrm>
            <a:off x="6963490" y="2483630"/>
            <a:ext cx="85530" cy="363821"/>
            <a:chOff x="8265126" y="1250518"/>
            <a:chExt cx="169807" cy="861238"/>
          </a:xfrm>
        </p:grpSpPr>
        <p:sp>
          <p:nvSpPr>
            <p:cNvPr id="187" name="正方形/長方形 186"/>
            <p:cNvSpPr/>
            <p:nvPr/>
          </p:nvSpPr>
          <p:spPr>
            <a:xfrm>
              <a:off x="8327170" y="1317769"/>
              <a:ext cx="45719" cy="575313"/>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8" name="正方形/長方形 187"/>
            <p:cNvSpPr/>
            <p:nvPr/>
          </p:nvSpPr>
          <p:spPr>
            <a:xfrm>
              <a:off x="8265126"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9" name="正方形/長方形 188"/>
            <p:cNvSpPr/>
            <p:nvPr/>
          </p:nvSpPr>
          <p:spPr>
            <a:xfrm>
              <a:off x="8372889" y="1548602"/>
              <a:ext cx="62044" cy="56315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円/楕円 189"/>
            <p:cNvSpPr/>
            <p:nvPr/>
          </p:nvSpPr>
          <p:spPr>
            <a:xfrm>
              <a:off x="8310646" y="1250518"/>
              <a:ext cx="76741" cy="72759"/>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1" name="正方形/長方形 190"/>
            <p:cNvSpPr/>
            <p:nvPr/>
          </p:nvSpPr>
          <p:spPr>
            <a:xfrm>
              <a:off x="8320748" y="1575476"/>
              <a:ext cx="54895" cy="5362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2" name="円/楕円 191"/>
            <p:cNvSpPr/>
            <p:nvPr/>
          </p:nvSpPr>
          <p:spPr>
            <a:xfrm>
              <a:off x="8332029" y="191690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3" name="円/楕円 192"/>
            <p:cNvSpPr/>
            <p:nvPr/>
          </p:nvSpPr>
          <p:spPr>
            <a:xfrm>
              <a:off x="8332029" y="1933208"/>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4" name="円/楕円 193"/>
            <p:cNvSpPr/>
            <p:nvPr/>
          </p:nvSpPr>
          <p:spPr>
            <a:xfrm>
              <a:off x="8332029" y="19723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5" name="円/楕円 194"/>
            <p:cNvSpPr/>
            <p:nvPr/>
          </p:nvSpPr>
          <p:spPr>
            <a:xfrm>
              <a:off x="8332029" y="1993906"/>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6" name="円/楕円 195"/>
            <p:cNvSpPr/>
            <p:nvPr/>
          </p:nvSpPr>
          <p:spPr>
            <a:xfrm>
              <a:off x="8332029" y="2032539"/>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7" name="円/楕円 196"/>
            <p:cNvSpPr/>
            <p:nvPr/>
          </p:nvSpPr>
          <p:spPr>
            <a:xfrm>
              <a:off x="8331381" y="2079650"/>
              <a:ext cx="36000" cy="21600"/>
            </a:xfrm>
            <a:prstGeom prst="ellipse">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 name="正方形/長方形 6"/>
          <p:cNvSpPr/>
          <p:nvPr/>
        </p:nvSpPr>
        <p:spPr>
          <a:xfrm>
            <a:off x="6300192" y="2708920"/>
            <a:ext cx="1152128" cy="2591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9" name="正方形/長方形 198"/>
          <p:cNvSpPr/>
          <p:nvPr/>
        </p:nvSpPr>
        <p:spPr>
          <a:xfrm>
            <a:off x="872921" y="2796367"/>
            <a:ext cx="837552" cy="182380"/>
          </a:xfrm>
          <a:prstGeom prst="rect">
            <a:avLst/>
          </a:prstGeom>
          <a:solidFill>
            <a:schemeClr val="accent3">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0" name="正方形/長方形 199"/>
          <p:cNvSpPr/>
          <p:nvPr/>
        </p:nvSpPr>
        <p:spPr>
          <a:xfrm>
            <a:off x="2968317" y="2779598"/>
            <a:ext cx="837552" cy="182380"/>
          </a:xfrm>
          <a:prstGeom prst="rect">
            <a:avLst/>
          </a:prstGeom>
          <a:solidFill>
            <a:schemeClr val="accent3">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1" name="正方形/長方形 200"/>
          <p:cNvSpPr/>
          <p:nvPr/>
        </p:nvSpPr>
        <p:spPr>
          <a:xfrm>
            <a:off x="6452147" y="2779598"/>
            <a:ext cx="837552" cy="182380"/>
          </a:xfrm>
          <a:prstGeom prst="rect">
            <a:avLst/>
          </a:prstGeom>
          <a:solidFill>
            <a:schemeClr val="accent3">
              <a:lumMod val="40000"/>
              <a:lumOff val="6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リーフォーム 17"/>
          <p:cNvSpPr/>
          <p:nvPr/>
        </p:nvSpPr>
        <p:spPr>
          <a:xfrm>
            <a:off x="2737614" y="2104561"/>
            <a:ext cx="367895" cy="569628"/>
          </a:xfrm>
          <a:custGeom>
            <a:avLst/>
            <a:gdLst>
              <a:gd name="connsiteX0" fmla="*/ 40092 w 367895"/>
              <a:gd name="connsiteY0" fmla="*/ 569628 h 569628"/>
              <a:gd name="connsiteX1" fmla="*/ 5586 w 367895"/>
              <a:gd name="connsiteY1" fmla="*/ 241824 h 569628"/>
              <a:gd name="connsiteX2" fmla="*/ 143609 w 367895"/>
              <a:gd name="connsiteY2" fmla="*/ 34790 h 569628"/>
              <a:gd name="connsiteX3" fmla="*/ 367895 w 367895"/>
              <a:gd name="connsiteY3" fmla="*/ 284 h 569628"/>
              <a:gd name="connsiteX4" fmla="*/ 367895 w 367895"/>
              <a:gd name="connsiteY4" fmla="*/ 284 h 569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895" h="569628">
                <a:moveTo>
                  <a:pt x="40092" y="569628"/>
                </a:moveTo>
                <a:cubicBezTo>
                  <a:pt x="14212" y="450296"/>
                  <a:pt x="-11667" y="330964"/>
                  <a:pt x="5586" y="241824"/>
                </a:cubicBezTo>
                <a:cubicBezTo>
                  <a:pt x="22839" y="152684"/>
                  <a:pt x="83224" y="75047"/>
                  <a:pt x="143609" y="34790"/>
                </a:cubicBezTo>
                <a:cubicBezTo>
                  <a:pt x="203994" y="-5467"/>
                  <a:pt x="367895" y="284"/>
                  <a:pt x="367895" y="284"/>
                </a:cubicBezTo>
                <a:lnTo>
                  <a:pt x="367895" y="284"/>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2" name="フリーフォーム 201"/>
          <p:cNvSpPr/>
          <p:nvPr/>
        </p:nvSpPr>
        <p:spPr>
          <a:xfrm>
            <a:off x="2548253" y="1845738"/>
            <a:ext cx="367895" cy="725545"/>
          </a:xfrm>
          <a:custGeom>
            <a:avLst/>
            <a:gdLst>
              <a:gd name="connsiteX0" fmla="*/ 40092 w 367895"/>
              <a:gd name="connsiteY0" fmla="*/ 569628 h 569628"/>
              <a:gd name="connsiteX1" fmla="*/ 5586 w 367895"/>
              <a:gd name="connsiteY1" fmla="*/ 241824 h 569628"/>
              <a:gd name="connsiteX2" fmla="*/ 143609 w 367895"/>
              <a:gd name="connsiteY2" fmla="*/ 34790 h 569628"/>
              <a:gd name="connsiteX3" fmla="*/ 367895 w 367895"/>
              <a:gd name="connsiteY3" fmla="*/ 284 h 569628"/>
              <a:gd name="connsiteX4" fmla="*/ 367895 w 367895"/>
              <a:gd name="connsiteY4" fmla="*/ 284 h 569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895" h="569628">
                <a:moveTo>
                  <a:pt x="40092" y="569628"/>
                </a:moveTo>
                <a:cubicBezTo>
                  <a:pt x="14212" y="450296"/>
                  <a:pt x="-11667" y="330964"/>
                  <a:pt x="5586" y="241824"/>
                </a:cubicBezTo>
                <a:cubicBezTo>
                  <a:pt x="22839" y="152684"/>
                  <a:pt x="83224" y="75047"/>
                  <a:pt x="143609" y="34790"/>
                </a:cubicBezTo>
                <a:cubicBezTo>
                  <a:pt x="203994" y="-5467"/>
                  <a:pt x="367895" y="284"/>
                  <a:pt x="367895" y="284"/>
                </a:cubicBezTo>
                <a:lnTo>
                  <a:pt x="367895" y="284"/>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3" name="フリーフォーム 202"/>
          <p:cNvSpPr/>
          <p:nvPr/>
        </p:nvSpPr>
        <p:spPr>
          <a:xfrm>
            <a:off x="3293401" y="2121906"/>
            <a:ext cx="367895" cy="725545"/>
          </a:xfrm>
          <a:custGeom>
            <a:avLst/>
            <a:gdLst>
              <a:gd name="connsiteX0" fmla="*/ 40092 w 367895"/>
              <a:gd name="connsiteY0" fmla="*/ 569628 h 569628"/>
              <a:gd name="connsiteX1" fmla="*/ 5586 w 367895"/>
              <a:gd name="connsiteY1" fmla="*/ 241824 h 569628"/>
              <a:gd name="connsiteX2" fmla="*/ 143609 w 367895"/>
              <a:gd name="connsiteY2" fmla="*/ 34790 h 569628"/>
              <a:gd name="connsiteX3" fmla="*/ 367895 w 367895"/>
              <a:gd name="connsiteY3" fmla="*/ 284 h 569628"/>
              <a:gd name="connsiteX4" fmla="*/ 367895 w 367895"/>
              <a:gd name="connsiteY4" fmla="*/ 284 h 569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895" h="569628">
                <a:moveTo>
                  <a:pt x="40092" y="569628"/>
                </a:moveTo>
                <a:cubicBezTo>
                  <a:pt x="14212" y="450296"/>
                  <a:pt x="-11667" y="330964"/>
                  <a:pt x="5586" y="241824"/>
                </a:cubicBezTo>
                <a:cubicBezTo>
                  <a:pt x="22839" y="152684"/>
                  <a:pt x="83224" y="75047"/>
                  <a:pt x="143609" y="34790"/>
                </a:cubicBezTo>
                <a:cubicBezTo>
                  <a:pt x="203994" y="-5467"/>
                  <a:pt x="367895" y="284"/>
                  <a:pt x="367895" y="284"/>
                </a:cubicBezTo>
                <a:lnTo>
                  <a:pt x="367895" y="284"/>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4" name="フリーフォーム 203"/>
          <p:cNvSpPr/>
          <p:nvPr/>
        </p:nvSpPr>
        <p:spPr>
          <a:xfrm flipH="1">
            <a:off x="1736984" y="1776386"/>
            <a:ext cx="367895" cy="725545"/>
          </a:xfrm>
          <a:custGeom>
            <a:avLst/>
            <a:gdLst>
              <a:gd name="connsiteX0" fmla="*/ 40092 w 367895"/>
              <a:gd name="connsiteY0" fmla="*/ 569628 h 569628"/>
              <a:gd name="connsiteX1" fmla="*/ 5586 w 367895"/>
              <a:gd name="connsiteY1" fmla="*/ 241824 h 569628"/>
              <a:gd name="connsiteX2" fmla="*/ 143609 w 367895"/>
              <a:gd name="connsiteY2" fmla="*/ 34790 h 569628"/>
              <a:gd name="connsiteX3" fmla="*/ 367895 w 367895"/>
              <a:gd name="connsiteY3" fmla="*/ 284 h 569628"/>
              <a:gd name="connsiteX4" fmla="*/ 367895 w 367895"/>
              <a:gd name="connsiteY4" fmla="*/ 284 h 569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895" h="569628">
                <a:moveTo>
                  <a:pt x="40092" y="569628"/>
                </a:moveTo>
                <a:cubicBezTo>
                  <a:pt x="14212" y="450296"/>
                  <a:pt x="-11667" y="330964"/>
                  <a:pt x="5586" y="241824"/>
                </a:cubicBezTo>
                <a:cubicBezTo>
                  <a:pt x="22839" y="152684"/>
                  <a:pt x="83224" y="75047"/>
                  <a:pt x="143609" y="34790"/>
                </a:cubicBezTo>
                <a:cubicBezTo>
                  <a:pt x="203994" y="-5467"/>
                  <a:pt x="367895" y="284"/>
                  <a:pt x="367895" y="284"/>
                </a:cubicBezTo>
                <a:lnTo>
                  <a:pt x="367895" y="284"/>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 name="フリーフォーム 204"/>
          <p:cNvSpPr/>
          <p:nvPr/>
        </p:nvSpPr>
        <p:spPr>
          <a:xfrm flipH="1">
            <a:off x="1553036" y="2068782"/>
            <a:ext cx="367895" cy="569628"/>
          </a:xfrm>
          <a:custGeom>
            <a:avLst/>
            <a:gdLst>
              <a:gd name="connsiteX0" fmla="*/ 40092 w 367895"/>
              <a:gd name="connsiteY0" fmla="*/ 569628 h 569628"/>
              <a:gd name="connsiteX1" fmla="*/ 5586 w 367895"/>
              <a:gd name="connsiteY1" fmla="*/ 241824 h 569628"/>
              <a:gd name="connsiteX2" fmla="*/ 143609 w 367895"/>
              <a:gd name="connsiteY2" fmla="*/ 34790 h 569628"/>
              <a:gd name="connsiteX3" fmla="*/ 367895 w 367895"/>
              <a:gd name="connsiteY3" fmla="*/ 284 h 569628"/>
              <a:gd name="connsiteX4" fmla="*/ 367895 w 367895"/>
              <a:gd name="connsiteY4" fmla="*/ 284 h 569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895" h="569628">
                <a:moveTo>
                  <a:pt x="40092" y="569628"/>
                </a:moveTo>
                <a:cubicBezTo>
                  <a:pt x="14212" y="450296"/>
                  <a:pt x="-11667" y="330964"/>
                  <a:pt x="5586" y="241824"/>
                </a:cubicBezTo>
                <a:cubicBezTo>
                  <a:pt x="22839" y="152684"/>
                  <a:pt x="83224" y="75047"/>
                  <a:pt x="143609" y="34790"/>
                </a:cubicBezTo>
                <a:cubicBezTo>
                  <a:pt x="203994" y="-5467"/>
                  <a:pt x="367895" y="284"/>
                  <a:pt x="367895" y="284"/>
                </a:cubicBezTo>
                <a:lnTo>
                  <a:pt x="367895" y="284"/>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p:cNvCxnSpPr/>
          <p:nvPr/>
        </p:nvCxnSpPr>
        <p:spPr>
          <a:xfrm>
            <a:off x="4346340" y="237465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6" name="直線コネクタ 205"/>
          <p:cNvCxnSpPr/>
          <p:nvPr/>
        </p:nvCxnSpPr>
        <p:spPr>
          <a:xfrm>
            <a:off x="4538092" y="2384420"/>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7" name="直線コネクタ 206"/>
          <p:cNvCxnSpPr/>
          <p:nvPr/>
        </p:nvCxnSpPr>
        <p:spPr>
          <a:xfrm>
            <a:off x="4162082" y="2384419"/>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8" name="直線コネクタ 207"/>
          <p:cNvCxnSpPr/>
          <p:nvPr/>
        </p:nvCxnSpPr>
        <p:spPr>
          <a:xfrm>
            <a:off x="3978659" y="237465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直線コネクタ 208"/>
          <p:cNvCxnSpPr/>
          <p:nvPr/>
        </p:nvCxnSpPr>
        <p:spPr>
          <a:xfrm>
            <a:off x="3810260" y="2384071"/>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0" name="直線コネクタ 209"/>
          <p:cNvCxnSpPr/>
          <p:nvPr/>
        </p:nvCxnSpPr>
        <p:spPr>
          <a:xfrm>
            <a:off x="3640058" y="2384071"/>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直線コネクタ 210"/>
          <p:cNvCxnSpPr/>
          <p:nvPr/>
        </p:nvCxnSpPr>
        <p:spPr>
          <a:xfrm>
            <a:off x="3469331" y="2384312"/>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直線コネクタ 211"/>
          <p:cNvCxnSpPr/>
          <p:nvPr/>
        </p:nvCxnSpPr>
        <p:spPr>
          <a:xfrm>
            <a:off x="3312451" y="2384312"/>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3" name="直線コネクタ 212"/>
          <p:cNvCxnSpPr/>
          <p:nvPr/>
        </p:nvCxnSpPr>
        <p:spPr>
          <a:xfrm>
            <a:off x="3153206" y="2355629"/>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4" name="直線コネクタ 213"/>
          <p:cNvCxnSpPr/>
          <p:nvPr/>
        </p:nvCxnSpPr>
        <p:spPr>
          <a:xfrm>
            <a:off x="2968748" y="2355629"/>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直線コネクタ 214"/>
          <p:cNvCxnSpPr/>
          <p:nvPr/>
        </p:nvCxnSpPr>
        <p:spPr>
          <a:xfrm>
            <a:off x="2788590" y="235565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6" name="直線コネクタ 215"/>
          <p:cNvCxnSpPr/>
          <p:nvPr/>
        </p:nvCxnSpPr>
        <p:spPr>
          <a:xfrm>
            <a:off x="2594213" y="235565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7" name="直線コネクタ 216"/>
          <p:cNvCxnSpPr/>
          <p:nvPr/>
        </p:nvCxnSpPr>
        <p:spPr>
          <a:xfrm>
            <a:off x="2416850" y="235565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8" name="直線コネクタ 217"/>
          <p:cNvCxnSpPr/>
          <p:nvPr/>
        </p:nvCxnSpPr>
        <p:spPr>
          <a:xfrm>
            <a:off x="2248604" y="236520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19" name="直線コネクタ 218"/>
          <p:cNvCxnSpPr/>
          <p:nvPr/>
        </p:nvCxnSpPr>
        <p:spPr>
          <a:xfrm>
            <a:off x="2104879" y="2365204"/>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直線コネクタ 219"/>
          <p:cNvCxnSpPr/>
          <p:nvPr/>
        </p:nvCxnSpPr>
        <p:spPr>
          <a:xfrm>
            <a:off x="1889230" y="2375002"/>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1" name="直線コネクタ 220"/>
          <p:cNvCxnSpPr/>
          <p:nvPr/>
        </p:nvCxnSpPr>
        <p:spPr>
          <a:xfrm>
            <a:off x="1723278" y="2384552"/>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2" name="直線コネクタ 221"/>
          <p:cNvCxnSpPr/>
          <p:nvPr/>
        </p:nvCxnSpPr>
        <p:spPr>
          <a:xfrm>
            <a:off x="1551109" y="2384552"/>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3" name="直線コネクタ 222"/>
          <p:cNvCxnSpPr/>
          <p:nvPr/>
        </p:nvCxnSpPr>
        <p:spPr>
          <a:xfrm>
            <a:off x="1384598" y="2395535"/>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4" name="直線コネクタ 223"/>
          <p:cNvCxnSpPr/>
          <p:nvPr/>
        </p:nvCxnSpPr>
        <p:spPr>
          <a:xfrm>
            <a:off x="1206674" y="2386010"/>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5" name="直線コネクタ 224"/>
          <p:cNvCxnSpPr/>
          <p:nvPr/>
        </p:nvCxnSpPr>
        <p:spPr>
          <a:xfrm>
            <a:off x="1051082" y="2386035"/>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直線コネクタ 225"/>
          <p:cNvCxnSpPr/>
          <p:nvPr/>
        </p:nvCxnSpPr>
        <p:spPr>
          <a:xfrm>
            <a:off x="863396" y="2395535"/>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7" name="直線コネクタ 226"/>
          <p:cNvCxnSpPr/>
          <p:nvPr/>
        </p:nvCxnSpPr>
        <p:spPr>
          <a:xfrm>
            <a:off x="708583" y="2377740"/>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8" name="直線コネクタ 227"/>
          <p:cNvCxnSpPr/>
          <p:nvPr/>
        </p:nvCxnSpPr>
        <p:spPr>
          <a:xfrm>
            <a:off x="530371" y="2377740"/>
            <a:ext cx="0" cy="12727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直線コネクタ 228"/>
          <p:cNvCxnSpPr/>
          <p:nvPr/>
        </p:nvCxnSpPr>
        <p:spPr>
          <a:xfrm>
            <a:off x="372327" y="2387290"/>
            <a:ext cx="0" cy="127277"/>
          </a:xfrm>
          <a:prstGeom prst="line">
            <a:avLst/>
          </a:prstGeom>
        </p:spPr>
        <p:style>
          <a:lnRef idx="1">
            <a:schemeClr val="accent1"/>
          </a:lnRef>
          <a:fillRef idx="0">
            <a:schemeClr val="accent1"/>
          </a:fillRef>
          <a:effectRef idx="0">
            <a:schemeClr val="accent1"/>
          </a:effectRef>
          <a:fontRef idx="minor">
            <a:schemeClr val="tx1"/>
          </a:fontRef>
        </p:style>
      </p:cxnSp>
      <p:sp>
        <p:nvSpPr>
          <p:cNvPr id="21" name="フリーフォーム 20"/>
          <p:cNvSpPr/>
          <p:nvPr/>
        </p:nvSpPr>
        <p:spPr>
          <a:xfrm>
            <a:off x="7154911" y="2314575"/>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リーフォーム 21"/>
          <p:cNvSpPr/>
          <p:nvPr/>
        </p:nvSpPr>
        <p:spPr>
          <a:xfrm>
            <a:off x="7000875" y="2124075"/>
            <a:ext cx="238125" cy="457200"/>
          </a:xfrm>
          <a:custGeom>
            <a:avLst/>
            <a:gdLst>
              <a:gd name="connsiteX0" fmla="*/ 0 w 238125"/>
              <a:gd name="connsiteY0" fmla="*/ 457200 h 457200"/>
              <a:gd name="connsiteX1" fmla="*/ 104775 w 238125"/>
              <a:gd name="connsiteY1" fmla="*/ 342900 h 457200"/>
              <a:gd name="connsiteX2" fmla="*/ 200025 w 238125"/>
              <a:gd name="connsiteY2" fmla="*/ 171450 h 457200"/>
              <a:gd name="connsiteX3" fmla="*/ 238125 w 238125"/>
              <a:gd name="connsiteY3" fmla="*/ 0 h 457200"/>
            </a:gdLst>
            <a:ahLst/>
            <a:cxnLst>
              <a:cxn ang="0">
                <a:pos x="connsiteX0" y="connsiteY0"/>
              </a:cxn>
              <a:cxn ang="0">
                <a:pos x="connsiteX1" y="connsiteY1"/>
              </a:cxn>
              <a:cxn ang="0">
                <a:pos x="connsiteX2" y="connsiteY2"/>
              </a:cxn>
              <a:cxn ang="0">
                <a:pos x="connsiteX3" y="connsiteY3"/>
              </a:cxn>
            </a:cxnLst>
            <a:rect l="l" t="t" r="r" b="b"/>
            <a:pathLst>
              <a:path w="238125" h="457200">
                <a:moveTo>
                  <a:pt x="0" y="457200"/>
                </a:moveTo>
                <a:cubicBezTo>
                  <a:pt x="35719" y="423862"/>
                  <a:pt x="71438" y="390525"/>
                  <a:pt x="104775" y="342900"/>
                </a:cubicBezTo>
                <a:cubicBezTo>
                  <a:pt x="138113" y="295275"/>
                  <a:pt x="177800" y="228600"/>
                  <a:pt x="200025" y="171450"/>
                </a:cubicBezTo>
                <a:cubicBezTo>
                  <a:pt x="222250" y="114300"/>
                  <a:pt x="230187" y="57150"/>
                  <a:pt x="238125" y="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flipH="1">
            <a:off x="5034146" y="1920301"/>
            <a:ext cx="45719" cy="708862"/>
          </a:xfrm>
          <a:prstGeom prst="rect">
            <a:avLst/>
          </a:prstGeom>
          <a:blipFill>
            <a:blip r:embed="rId6"/>
            <a:tile tx="0" ty="0" sx="100000" sy="100000" flip="none" algn="tl"/>
          </a:blip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5055099" y="1804365"/>
            <a:ext cx="180000" cy="180000"/>
          </a:xfrm>
          <a:prstGeom prst="ellipse">
            <a:avLst/>
          </a:prstGeom>
          <a:solidFill>
            <a:srgbClr val="C00000"/>
          </a:solidFill>
          <a:ln w="3810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5087863" y="1964007"/>
            <a:ext cx="72008" cy="703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4860032" y="1709711"/>
            <a:ext cx="1105140" cy="1025842"/>
          </a:xfrm>
          <a:prstGeom prst="round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5287211" y="1811568"/>
            <a:ext cx="765746" cy="830997"/>
          </a:xfrm>
          <a:prstGeom prst="rect">
            <a:avLst/>
          </a:prstGeom>
          <a:noFill/>
        </p:spPr>
        <p:txBody>
          <a:bodyPr wrap="square" rtlCol="0">
            <a:spAutoFit/>
          </a:bodyPr>
          <a:lstStyle/>
          <a:p>
            <a:r>
              <a:rPr kumimoji="1" lang="ja-JP" altLang="en-US" sz="1200" dirty="0"/>
              <a:t>銅線に</a:t>
            </a:r>
            <a:r>
              <a:rPr kumimoji="1" lang="en-US" altLang="ja-JP" sz="1200" dirty="0"/>
              <a:t>AL</a:t>
            </a:r>
            <a:r>
              <a:rPr kumimoji="1" lang="ja-JP" altLang="en-US" sz="1200" dirty="0"/>
              <a:t>板を</a:t>
            </a:r>
            <a:r>
              <a:rPr lang="ja-JP" altLang="en-US" sz="1200" dirty="0"/>
              <a:t>巻く（</a:t>
            </a:r>
            <a:r>
              <a:rPr lang="en-US" altLang="ja-JP" sz="1200" dirty="0"/>
              <a:t>AL</a:t>
            </a:r>
            <a:r>
              <a:rPr lang="ja-JP" altLang="en-US" sz="1200" dirty="0"/>
              <a:t>は小片）</a:t>
            </a:r>
            <a:endParaRPr kumimoji="1" lang="ja-JP" altLang="en-US" sz="1200" dirty="0"/>
          </a:p>
        </p:txBody>
      </p:sp>
      <p:sp>
        <p:nvSpPr>
          <p:cNvPr id="28" name="フリーフォーム 27"/>
          <p:cNvSpPr/>
          <p:nvPr/>
        </p:nvSpPr>
        <p:spPr>
          <a:xfrm>
            <a:off x="4619625" y="2295525"/>
            <a:ext cx="238125" cy="152400"/>
          </a:xfrm>
          <a:custGeom>
            <a:avLst/>
            <a:gdLst>
              <a:gd name="connsiteX0" fmla="*/ 0 w 238125"/>
              <a:gd name="connsiteY0" fmla="*/ 152400 h 152400"/>
              <a:gd name="connsiteX1" fmla="*/ 123825 w 238125"/>
              <a:gd name="connsiteY1" fmla="*/ 142875 h 152400"/>
              <a:gd name="connsiteX2" fmla="*/ 161925 w 238125"/>
              <a:gd name="connsiteY2" fmla="*/ 47625 h 152400"/>
              <a:gd name="connsiteX3" fmla="*/ 238125 w 238125"/>
              <a:gd name="connsiteY3" fmla="*/ 0 h 152400"/>
            </a:gdLst>
            <a:ahLst/>
            <a:cxnLst>
              <a:cxn ang="0">
                <a:pos x="connsiteX0" y="connsiteY0"/>
              </a:cxn>
              <a:cxn ang="0">
                <a:pos x="connsiteX1" y="connsiteY1"/>
              </a:cxn>
              <a:cxn ang="0">
                <a:pos x="connsiteX2" y="connsiteY2"/>
              </a:cxn>
              <a:cxn ang="0">
                <a:pos x="connsiteX3" y="connsiteY3"/>
              </a:cxn>
            </a:cxnLst>
            <a:rect l="l" t="t" r="r" b="b"/>
            <a:pathLst>
              <a:path w="238125" h="152400">
                <a:moveTo>
                  <a:pt x="0" y="152400"/>
                </a:moveTo>
                <a:lnTo>
                  <a:pt x="123825" y="142875"/>
                </a:lnTo>
                <a:cubicBezTo>
                  <a:pt x="150813" y="125412"/>
                  <a:pt x="142875" y="71437"/>
                  <a:pt x="161925" y="47625"/>
                </a:cubicBezTo>
                <a:cubicBezTo>
                  <a:pt x="180975" y="23813"/>
                  <a:pt x="209550" y="11906"/>
                  <a:pt x="238125" y="0"/>
                </a:cubicBezTo>
              </a:path>
            </a:pathLst>
          </a:cu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0" name="フリーフォーム 229"/>
          <p:cNvSpPr/>
          <p:nvPr/>
        </p:nvSpPr>
        <p:spPr>
          <a:xfrm>
            <a:off x="8296234" y="2838450"/>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1" name="フリーフォーム 230"/>
          <p:cNvSpPr/>
          <p:nvPr/>
        </p:nvSpPr>
        <p:spPr>
          <a:xfrm>
            <a:off x="8281087" y="3593072"/>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2" name="フリーフォーム 231"/>
          <p:cNvSpPr/>
          <p:nvPr/>
        </p:nvSpPr>
        <p:spPr>
          <a:xfrm>
            <a:off x="5062668" y="3602156"/>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3" name="フリーフォーム 232"/>
          <p:cNvSpPr/>
          <p:nvPr/>
        </p:nvSpPr>
        <p:spPr>
          <a:xfrm>
            <a:off x="5070812" y="2917608"/>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4" name="フリーフォーム 233"/>
          <p:cNvSpPr/>
          <p:nvPr/>
        </p:nvSpPr>
        <p:spPr>
          <a:xfrm>
            <a:off x="3944643" y="2850166"/>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5" name="フリーフォーム 234"/>
          <p:cNvSpPr/>
          <p:nvPr/>
        </p:nvSpPr>
        <p:spPr>
          <a:xfrm flipH="1">
            <a:off x="607857" y="2896270"/>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6" name="フリーフォーム 235"/>
          <p:cNvSpPr/>
          <p:nvPr/>
        </p:nvSpPr>
        <p:spPr>
          <a:xfrm>
            <a:off x="3213792" y="4013966"/>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7" name="フリーフォーム 236"/>
          <p:cNvSpPr/>
          <p:nvPr/>
        </p:nvSpPr>
        <p:spPr>
          <a:xfrm flipH="1">
            <a:off x="1163927" y="4009958"/>
            <a:ext cx="255539" cy="333375"/>
          </a:xfrm>
          <a:custGeom>
            <a:avLst/>
            <a:gdLst>
              <a:gd name="connsiteX0" fmla="*/ 17414 w 255539"/>
              <a:gd name="connsiteY0" fmla="*/ 333375 h 333375"/>
              <a:gd name="connsiteX1" fmla="*/ 17414 w 255539"/>
              <a:gd name="connsiteY1" fmla="*/ 180975 h 333375"/>
              <a:gd name="connsiteX2" fmla="*/ 198389 w 255539"/>
              <a:gd name="connsiteY2" fmla="*/ 19050 h 333375"/>
              <a:gd name="connsiteX3" fmla="*/ 255539 w 255539"/>
              <a:gd name="connsiteY3" fmla="*/ 9525 h 333375"/>
            </a:gdLst>
            <a:ahLst/>
            <a:cxnLst>
              <a:cxn ang="0">
                <a:pos x="connsiteX0" y="connsiteY0"/>
              </a:cxn>
              <a:cxn ang="0">
                <a:pos x="connsiteX1" y="connsiteY1"/>
              </a:cxn>
              <a:cxn ang="0">
                <a:pos x="connsiteX2" y="connsiteY2"/>
              </a:cxn>
              <a:cxn ang="0">
                <a:pos x="connsiteX3" y="connsiteY3"/>
              </a:cxn>
            </a:cxnLst>
            <a:rect l="l" t="t" r="r" b="b"/>
            <a:pathLst>
              <a:path w="255539" h="333375">
                <a:moveTo>
                  <a:pt x="17414" y="333375"/>
                </a:moveTo>
                <a:cubicBezTo>
                  <a:pt x="2333" y="283368"/>
                  <a:pt x="-12748" y="233362"/>
                  <a:pt x="17414" y="180975"/>
                </a:cubicBezTo>
                <a:cubicBezTo>
                  <a:pt x="47576" y="128588"/>
                  <a:pt x="158702" y="47625"/>
                  <a:pt x="198389" y="19050"/>
                </a:cubicBezTo>
                <a:cubicBezTo>
                  <a:pt x="238077" y="-9525"/>
                  <a:pt x="246808" y="0"/>
                  <a:pt x="255539" y="9525"/>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2848204" y="1709711"/>
            <a:ext cx="378522" cy="307777"/>
          </a:xfrm>
          <a:prstGeom prst="rect">
            <a:avLst/>
          </a:prstGeom>
          <a:noFill/>
        </p:spPr>
        <p:txBody>
          <a:bodyPr wrap="square" rtlCol="0">
            <a:spAutoFit/>
          </a:bodyPr>
          <a:lstStyle/>
          <a:p>
            <a:r>
              <a:rPr kumimoji="1" lang="en-US" altLang="ja-JP" sz="1400" dirty="0"/>
              <a:t>1a</a:t>
            </a:r>
            <a:endParaRPr kumimoji="1" lang="ja-JP" altLang="en-US" sz="1400" dirty="0"/>
          </a:p>
        </p:txBody>
      </p:sp>
      <p:sp>
        <p:nvSpPr>
          <p:cNvPr id="238" name="テキスト ボックス 237"/>
          <p:cNvSpPr txBox="1"/>
          <p:nvPr/>
        </p:nvSpPr>
        <p:spPr>
          <a:xfrm>
            <a:off x="1250271" y="1911945"/>
            <a:ext cx="440060" cy="307777"/>
          </a:xfrm>
          <a:prstGeom prst="rect">
            <a:avLst/>
          </a:prstGeom>
          <a:noFill/>
        </p:spPr>
        <p:txBody>
          <a:bodyPr wrap="square" rtlCol="0">
            <a:spAutoFit/>
          </a:bodyPr>
          <a:lstStyle/>
          <a:p>
            <a:r>
              <a:rPr lang="en-US" altLang="ja-JP" sz="1400" dirty="0"/>
              <a:t>2b</a:t>
            </a:r>
          </a:p>
        </p:txBody>
      </p:sp>
      <p:sp>
        <p:nvSpPr>
          <p:cNvPr id="240" name="テキスト ボックス 239"/>
          <p:cNvSpPr txBox="1"/>
          <p:nvPr/>
        </p:nvSpPr>
        <p:spPr>
          <a:xfrm>
            <a:off x="3027953" y="1945334"/>
            <a:ext cx="359140" cy="307777"/>
          </a:xfrm>
          <a:prstGeom prst="rect">
            <a:avLst/>
          </a:prstGeom>
          <a:noFill/>
        </p:spPr>
        <p:txBody>
          <a:bodyPr wrap="square" rtlCol="0">
            <a:spAutoFit/>
          </a:bodyPr>
          <a:lstStyle/>
          <a:p>
            <a:r>
              <a:rPr lang="en-US" altLang="ja-JP" sz="1400" dirty="0"/>
              <a:t>2a</a:t>
            </a:r>
          </a:p>
        </p:txBody>
      </p:sp>
      <p:sp>
        <p:nvSpPr>
          <p:cNvPr id="241" name="テキスト ボックス 240"/>
          <p:cNvSpPr txBox="1"/>
          <p:nvPr/>
        </p:nvSpPr>
        <p:spPr>
          <a:xfrm>
            <a:off x="1424606" y="1604199"/>
            <a:ext cx="378522" cy="307777"/>
          </a:xfrm>
          <a:prstGeom prst="rect">
            <a:avLst/>
          </a:prstGeom>
          <a:noFill/>
        </p:spPr>
        <p:txBody>
          <a:bodyPr wrap="square" rtlCol="0">
            <a:spAutoFit/>
          </a:bodyPr>
          <a:lstStyle/>
          <a:p>
            <a:r>
              <a:rPr kumimoji="1" lang="en-US" altLang="ja-JP" sz="1400" dirty="0"/>
              <a:t>1b</a:t>
            </a:r>
            <a:endParaRPr kumimoji="1" lang="ja-JP" altLang="en-US" sz="1400" dirty="0"/>
          </a:p>
        </p:txBody>
      </p:sp>
      <p:sp>
        <p:nvSpPr>
          <p:cNvPr id="242" name="フリーフォーム 241"/>
          <p:cNvSpPr/>
          <p:nvPr/>
        </p:nvSpPr>
        <p:spPr>
          <a:xfrm flipH="1">
            <a:off x="971817" y="2110080"/>
            <a:ext cx="367895" cy="725545"/>
          </a:xfrm>
          <a:custGeom>
            <a:avLst/>
            <a:gdLst>
              <a:gd name="connsiteX0" fmla="*/ 40092 w 367895"/>
              <a:gd name="connsiteY0" fmla="*/ 569628 h 569628"/>
              <a:gd name="connsiteX1" fmla="*/ 5586 w 367895"/>
              <a:gd name="connsiteY1" fmla="*/ 241824 h 569628"/>
              <a:gd name="connsiteX2" fmla="*/ 143609 w 367895"/>
              <a:gd name="connsiteY2" fmla="*/ 34790 h 569628"/>
              <a:gd name="connsiteX3" fmla="*/ 367895 w 367895"/>
              <a:gd name="connsiteY3" fmla="*/ 284 h 569628"/>
              <a:gd name="connsiteX4" fmla="*/ 367895 w 367895"/>
              <a:gd name="connsiteY4" fmla="*/ 284 h 5696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7895" h="569628">
                <a:moveTo>
                  <a:pt x="40092" y="569628"/>
                </a:moveTo>
                <a:cubicBezTo>
                  <a:pt x="14212" y="450296"/>
                  <a:pt x="-11667" y="330964"/>
                  <a:pt x="5586" y="241824"/>
                </a:cubicBezTo>
                <a:cubicBezTo>
                  <a:pt x="22839" y="152684"/>
                  <a:pt x="83224" y="75047"/>
                  <a:pt x="143609" y="34790"/>
                </a:cubicBezTo>
                <a:cubicBezTo>
                  <a:pt x="203994" y="-5467"/>
                  <a:pt x="367895" y="284"/>
                  <a:pt x="367895" y="284"/>
                </a:cubicBezTo>
                <a:lnTo>
                  <a:pt x="367895" y="284"/>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3" name="テキスト ボックス 242"/>
          <p:cNvSpPr txBox="1"/>
          <p:nvPr/>
        </p:nvSpPr>
        <p:spPr>
          <a:xfrm>
            <a:off x="3600244" y="1984365"/>
            <a:ext cx="359140" cy="307777"/>
          </a:xfrm>
          <a:prstGeom prst="rect">
            <a:avLst/>
          </a:prstGeom>
          <a:noFill/>
        </p:spPr>
        <p:txBody>
          <a:bodyPr wrap="square" rtlCol="0">
            <a:spAutoFit/>
          </a:bodyPr>
          <a:lstStyle/>
          <a:p>
            <a:r>
              <a:rPr lang="en-US" altLang="ja-JP" sz="1400" dirty="0"/>
              <a:t>3a</a:t>
            </a:r>
          </a:p>
        </p:txBody>
      </p:sp>
      <p:sp>
        <p:nvSpPr>
          <p:cNvPr id="244" name="テキスト ボックス 243"/>
          <p:cNvSpPr txBox="1"/>
          <p:nvPr/>
        </p:nvSpPr>
        <p:spPr>
          <a:xfrm>
            <a:off x="674043" y="1953047"/>
            <a:ext cx="424664" cy="307777"/>
          </a:xfrm>
          <a:prstGeom prst="rect">
            <a:avLst/>
          </a:prstGeom>
          <a:noFill/>
        </p:spPr>
        <p:txBody>
          <a:bodyPr wrap="square" rtlCol="0">
            <a:spAutoFit/>
          </a:bodyPr>
          <a:lstStyle/>
          <a:p>
            <a:r>
              <a:rPr lang="en-US" altLang="ja-JP" sz="1400" dirty="0"/>
              <a:t>3b</a:t>
            </a:r>
          </a:p>
        </p:txBody>
      </p:sp>
      <p:sp>
        <p:nvSpPr>
          <p:cNvPr id="245" name="テキスト ボックス 244"/>
          <p:cNvSpPr txBox="1"/>
          <p:nvPr/>
        </p:nvSpPr>
        <p:spPr>
          <a:xfrm>
            <a:off x="4147720" y="2632449"/>
            <a:ext cx="359140" cy="307777"/>
          </a:xfrm>
          <a:prstGeom prst="rect">
            <a:avLst/>
          </a:prstGeom>
          <a:noFill/>
        </p:spPr>
        <p:txBody>
          <a:bodyPr wrap="square" rtlCol="0">
            <a:spAutoFit/>
          </a:bodyPr>
          <a:lstStyle/>
          <a:p>
            <a:r>
              <a:rPr lang="en-US" altLang="ja-JP" sz="1400" dirty="0"/>
              <a:t>4a</a:t>
            </a:r>
          </a:p>
        </p:txBody>
      </p:sp>
      <p:sp>
        <p:nvSpPr>
          <p:cNvPr id="246" name="テキスト ボックス 245"/>
          <p:cNvSpPr txBox="1"/>
          <p:nvPr/>
        </p:nvSpPr>
        <p:spPr>
          <a:xfrm>
            <a:off x="407649" y="2622698"/>
            <a:ext cx="359140" cy="307777"/>
          </a:xfrm>
          <a:prstGeom prst="rect">
            <a:avLst/>
          </a:prstGeom>
          <a:noFill/>
        </p:spPr>
        <p:txBody>
          <a:bodyPr wrap="square" rtlCol="0">
            <a:spAutoFit/>
          </a:bodyPr>
          <a:lstStyle/>
          <a:p>
            <a:r>
              <a:rPr lang="en-US" altLang="ja-JP" sz="1400" dirty="0"/>
              <a:t>4c</a:t>
            </a:r>
          </a:p>
        </p:txBody>
      </p:sp>
      <p:sp>
        <p:nvSpPr>
          <p:cNvPr id="247" name="テキスト ボックス 246"/>
          <p:cNvSpPr txBox="1"/>
          <p:nvPr/>
        </p:nvSpPr>
        <p:spPr>
          <a:xfrm>
            <a:off x="5230425" y="2718606"/>
            <a:ext cx="359140" cy="307777"/>
          </a:xfrm>
          <a:prstGeom prst="rect">
            <a:avLst/>
          </a:prstGeom>
          <a:noFill/>
        </p:spPr>
        <p:txBody>
          <a:bodyPr wrap="square" rtlCol="0">
            <a:spAutoFit/>
          </a:bodyPr>
          <a:lstStyle/>
          <a:p>
            <a:r>
              <a:rPr lang="en-US" altLang="ja-JP" sz="1400" dirty="0"/>
              <a:t>4a</a:t>
            </a:r>
          </a:p>
        </p:txBody>
      </p:sp>
      <p:sp>
        <p:nvSpPr>
          <p:cNvPr id="248" name="テキスト ボックス 247"/>
          <p:cNvSpPr txBox="1"/>
          <p:nvPr/>
        </p:nvSpPr>
        <p:spPr>
          <a:xfrm>
            <a:off x="8479851" y="2670556"/>
            <a:ext cx="456062" cy="307777"/>
          </a:xfrm>
          <a:prstGeom prst="rect">
            <a:avLst/>
          </a:prstGeom>
          <a:noFill/>
        </p:spPr>
        <p:txBody>
          <a:bodyPr wrap="square" rtlCol="0">
            <a:spAutoFit/>
          </a:bodyPr>
          <a:lstStyle/>
          <a:p>
            <a:r>
              <a:rPr lang="en-US" altLang="ja-JP" sz="1400" dirty="0"/>
              <a:t>4b</a:t>
            </a:r>
          </a:p>
        </p:txBody>
      </p:sp>
      <p:sp>
        <p:nvSpPr>
          <p:cNvPr id="249" name="テキスト ボックス 248"/>
          <p:cNvSpPr txBox="1"/>
          <p:nvPr/>
        </p:nvSpPr>
        <p:spPr>
          <a:xfrm>
            <a:off x="5220285" y="3414999"/>
            <a:ext cx="359140" cy="307777"/>
          </a:xfrm>
          <a:prstGeom prst="rect">
            <a:avLst/>
          </a:prstGeom>
          <a:noFill/>
        </p:spPr>
        <p:txBody>
          <a:bodyPr wrap="square" rtlCol="0">
            <a:spAutoFit/>
          </a:bodyPr>
          <a:lstStyle/>
          <a:p>
            <a:r>
              <a:rPr lang="en-US" altLang="ja-JP" sz="1400" dirty="0"/>
              <a:t>5a</a:t>
            </a:r>
          </a:p>
        </p:txBody>
      </p:sp>
      <p:sp>
        <p:nvSpPr>
          <p:cNvPr id="250" name="テキスト ボックス 249"/>
          <p:cNvSpPr txBox="1"/>
          <p:nvPr/>
        </p:nvSpPr>
        <p:spPr>
          <a:xfrm>
            <a:off x="8461637" y="3440438"/>
            <a:ext cx="474276" cy="307777"/>
          </a:xfrm>
          <a:prstGeom prst="rect">
            <a:avLst/>
          </a:prstGeom>
          <a:noFill/>
        </p:spPr>
        <p:txBody>
          <a:bodyPr wrap="square" rtlCol="0">
            <a:spAutoFit/>
          </a:bodyPr>
          <a:lstStyle/>
          <a:p>
            <a:r>
              <a:rPr lang="en-US" altLang="ja-JP" sz="1400" dirty="0"/>
              <a:t>5b</a:t>
            </a:r>
          </a:p>
        </p:txBody>
      </p:sp>
      <p:sp>
        <p:nvSpPr>
          <p:cNvPr id="251" name="テキスト ボックス 250"/>
          <p:cNvSpPr txBox="1"/>
          <p:nvPr/>
        </p:nvSpPr>
        <p:spPr>
          <a:xfrm>
            <a:off x="3028283" y="4257648"/>
            <a:ext cx="359140" cy="307777"/>
          </a:xfrm>
          <a:prstGeom prst="rect">
            <a:avLst/>
          </a:prstGeom>
          <a:noFill/>
        </p:spPr>
        <p:txBody>
          <a:bodyPr wrap="square" rtlCol="0">
            <a:spAutoFit/>
          </a:bodyPr>
          <a:lstStyle/>
          <a:p>
            <a:r>
              <a:rPr lang="en-US" altLang="ja-JP" sz="1400" dirty="0"/>
              <a:t>5a</a:t>
            </a:r>
          </a:p>
        </p:txBody>
      </p:sp>
      <p:sp>
        <p:nvSpPr>
          <p:cNvPr id="252" name="テキスト ボックス 251"/>
          <p:cNvSpPr txBox="1"/>
          <p:nvPr/>
        </p:nvSpPr>
        <p:spPr>
          <a:xfrm>
            <a:off x="1232262" y="4271674"/>
            <a:ext cx="474276" cy="307777"/>
          </a:xfrm>
          <a:prstGeom prst="rect">
            <a:avLst/>
          </a:prstGeom>
          <a:noFill/>
        </p:spPr>
        <p:txBody>
          <a:bodyPr wrap="square" rtlCol="0">
            <a:spAutoFit/>
          </a:bodyPr>
          <a:lstStyle/>
          <a:p>
            <a:r>
              <a:rPr lang="en-US" altLang="ja-JP" sz="1400" dirty="0"/>
              <a:t>5c</a:t>
            </a:r>
          </a:p>
        </p:txBody>
      </p:sp>
      <p:sp>
        <p:nvSpPr>
          <p:cNvPr id="30" name="フリーフォーム 29"/>
          <p:cNvSpPr/>
          <p:nvPr/>
        </p:nvSpPr>
        <p:spPr>
          <a:xfrm>
            <a:off x="4229100" y="4333875"/>
            <a:ext cx="630932" cy="123853"/>
          </a:xfrm>
          <a:custGeom>
            <a:avLst/>
            <a:gdLst>
              <a:gd name="connsiteX0" fmla="*/ 0 w 533400"/>
              <a:gd name="connsiteY0" fmla="*/ 0 h 123853"/>
              <a:gd name="connsiteX1" fmla="*/ 238125 w 533400"/>
              <a:gd name="connsiteY1" fmla="*/ 104775 h 123853"/>
              <a:gd name="connsiteX2" fmla="*/ 533400 w 533400"/>
              <a:gd name="connsiteY2" fmla="*/ 123825 h 123853"/>
              <a:gd name="connsiteX3" fmla="*/ 533400 w 533400"/>
              <a:gd name="connsiteY3" fmla="*/ 123825 h 123853"/>
            </a:gdLst>
            <a:ahLst/>
            <a:cxnLst>
              <a:cxn ang="0">
                <a:pos x="connsiteX0" y="connsiteY0"/>
              </a:cxn>
              <a:cxn ang="0">
                <a:pos x="connsiteX1" y="connsiteY1"/>
              </a:cxn>
              <a:cxn ang="0">
                <a:pos x="connsiteX2" y="connsiteY2"/>
              </a:cxn>
              <a:cxn ang="0">
                <a:pos x="connsiteX3" y="connsiteY3"/>
              </a:cxn>
            </a:cxnLst>
            <a:rect l="l" t="t" r="r" b="b"/>
            <a:pathLst>
              <a:path w="533400" h="123853">
                <a:moveTo>
                  <a:pt x="0" y="0"/>
                </a:moveTo>
                <a:cubicBezTo>
                  <a:pt x="74612" y="42069"/>
                  <a:pt x="149225" y="84138"/>
                  <a:pt x="238125" y="104775"/>
                </a:cubicBezTo>
                <a:cubicBezTo>
                  <a:pt x="327025" y="125412"/>
                  <a:pt x="533400" y="123825"/>
                  <a:pt x="533400" y="123825"/>
                </a:cubicBezTo>
                <a:lnTo>
                  <a:pt x="533400" y="123825"/>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3" name="フリーフォーム 252"/>
          <p:cNvSpPr/>
          <p:nvPr/>
        </p:nvSpPr>
        <p:spPr>
          <a:xfrm flipH="1">
            <a:off x="5198581" y="4323567"/>
            <a:ext cx="698687" cy="134161"/>
          </a:xfrm>
          <a:custGeom>
            <a:avLst/>
            <a:gdLst>
              <a:gd name="connsiteX0" fmla="*/ 0 w 533400"/>
              <a:gd name="connsiteY0" fmla="*/ 0 h 123853"/>
              <a:gd name="connsiteX1" fmla="*/ 238125 w 533400"/>
              <a:gd name="connsiteY1" fmla="*/ 104775 h 123853"/>
              <a:gd name="connsiteX2" fmla="*/ 533400 w 533400"/>
              <a:gd name="connsiteY2" fmla="*/ 123825 h 123853"/>
              <a:gd name="connsiteX3" fmla="*/ 533400 w 533400"/>
              <a:gd name="connsiteY3" fmla="*/ 123825 h 123853"/>
            </a:gdLst>
            <a:ahLst/>
            <a:cxnLst>
              <a:cxn ang="0">
                <a:pos x="connsiteX0" y="connsiteY0"/>
              </a:cxn>
              <a:cxn ang="0">
                <a:pos x="connsiteX1" y="connsiteY1"/>
              </a:cxn>
              <a:cxn ang="0">
                <a:pos x="connsiteX2" y="connsiteY2"/>
              </a:cxn>
              <a:cxn ang="0">
                <a:pos x="connsiteX3" y="connsiteY3"/>
              </a:cxn>
            </a:cxnLst>
            <a:rect l="l" t="t" r="r" b="b"/>
            <a:pathLst>
              <a:path w="533400" h="123853">
                <a:moveTo>
                  <a:pt x="0" y="0"/>
                </a:moveTo>
                <a:cubicBezTo>
                  <a:pt x="74612" y="42069"/>
                  <a:pt x="149225" y="84138"/>
                  <a:pt x="238125" y="104775"/>
                </a:cubicBezTo>
                <a:cubicBezTo>
                  <a:pt x="327025" y="125412"/>
                  <a:pt x="533400" y="123825"/>
                  <a:pt x="533400" y="123825"/>
                </a:cubicBezTo>
                <a:lnTo>
                  <a:pt x="533400" y="123825"/>
                </a:ln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4" name="テキスト ボックス 253"/>
          <p:cNvSpPr txBox="1"/>
          <p:nvPr/>
        </p:nvSpPr>
        <p:spPr>
          <a:xfrm>
            <a:off x="4908293" y="4297243"/>
            <a:ext cx="359140" cy="307777"/>
          </a:xfrm>
          <a:prstGeom prst="rect">
            <a:avLst/>
          </a:prstGeom>
          <a:noFill/>
        </p:spPr>
        <p:txBody>
          <a:bodyPr wrap="square" rtlCol="0">
            <a:spAutoFit/>
          </a:bodyPr>
          <a:lstStyle/>
          <a:p>
            <a:r>
              <a:rPr lang="en-US" altLang="ja-JP" sz="1400" dirty="0"/>
              <a:t>6</a:t>
            </a:r>
          </a:p>
        </p:txBody>
      </p:sp>
      <p:sp>
        <p:nvSpPr>
          <p:cNvPr id="31" name="フリーフォーム 30"/>
          <p:cNvSpPr/>
          <p:nvPr/>
        </p:nvSpPr>
        <p:spPr>
          <a:xfrm>
            <a:off x="2103183" y="2857500"/>
            <a:ext cx="220917" cy="666750"/>
          </a:xfrm>
          <a:custGeom>
            <a:avLst/>
            <a:gdLst>
              <a:gd name="connsiteX0" fmla="*/ 220917 w 220917"/>
              <a:gd name="connsiteY0" fmla="*/ 0 h 666750"/>
              <a:gd name="connsiteX1" fmla="*/ 68517 w 220917"/>
              <a:gd name="connsiteY1" fmla="*/ 123825 h 666750"/>
              <a:gd name="connsiteX2" fmla="*/ 1842 w 220917"/>
              <a:gd name="connsiteY2" fmla="*/ 409575 h 666750"/>
              <a:gd name="connsiteX3" fmla="*/ 135192 w 220917"/>
              <a:gd name="connsiteY3" fmla="*/ 571500 h 666750"/>
              <a:gd name="connsiteX4" fmla="*/ 125667 w 220917"/>
              <a:gd name="connsiteY4" fmla="*/ 666750 h 666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917" h="666750">
                <a:moveTo>
                  <a:pt x="220917" y="0"/>
                </a:moveTo>
                <a:cubicBezTo>
                  <a:pt x="162973" y="27781"/>
                  <a:pt x="105029" y="55563"/>
                  <a:pt x="68517" y="123825"/>
                </a:cubicBezTo>
                <a:cubicBezTo>
                  <a:pt x="32005" y="192087"/>
                  <a:pt x="-9270" y="334963"/>
                  <a:pt x="1842" y="409575"/>
                </a:cubicBezTo>
                <a:cubicBezTo>
                  <a:pt x="12954" y="484187"/>
                  <a:pt x="114555" y="528638"/>
                  <a:pt x="135192" y="571500"/>
                </a:cubicBezTo>
                <a:cubicBezTo>
                  <a:pt x="155829" y="614362"/>
                  <a:pt x="140748" y="640556"/>
                  <a:pt x="125667" y="666750"/>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5" name="テキスト ボックス 254"/>
          <p:cNvSpPr txBox="1"/>
          <p:nvPr/>
        </p:nvSpPr>
        <p:spPr>
          <a:xfrm>
            <a:off x="2091055" y="3446297"/>
            <a:ext cx="378522" cy="307777"/>
          </a:xfrm>
          <a:prstGeom prst="rect">
            <a:avLst/>
          </a:prstGeom>
          <a:noFill/>
        </p:spPr>
        <p:txBody>
          <a:bodyPr wrap="square" rtlCol="0">
            <a:spAutoFit/>
          </a:bodyPr>
          <a:lstStyle/>
          <a:p>
            <a:r>
              <a:rPr lang="en-US" altLang="ja-JP" sz="1400" dirty="0"/>
              <a:t>7</a:t>
            </a:r>
            <a:endParaRPr kumimoji="1" lang="ja-JP" altLang="en-US" sz="1400" dirty="0"/>
          </a:p>
        </p:txBody>
      </p:sp>
      <p:sp>
        <p:nvSpPr>
          <p:cNvPr id="256" name="テキスト ボックス 255"/>
          <p:cNvSpPr txBox="1"/>
          <p:nvPr/>
        </p:nvSpPr>
        <p:spPr>
          <a:xfrm>
            <a:off x="7174320" y="1852046"/>
            <a:ext cx="378522" cy="307777"/>
          </a:xfrm>
          <a:prstGeom prst="rect">
            <a:avLst/>
          </a:prstGeom>
          <a:noFill/>
        </p:spPr>
        <p:txBody>
          <a:bodyPr wrap="square" rtlCol="0">
            <a:spAutoFit/>
          </a:bodyPr>
          <a:lstStyle/>
          <a:p>
            <a:r>
              <a:rPr kumimoji="1" lang="en-US" altLang="ja-JP" sz="1400" dirty="0"/>
              <a:t>1</a:t>
            </a:r>
            <a:endParaRPr kumimoji="1" lang="ja-JP" altLang="en-US" sz="1400" dirty="0"/>
          </a:p>
        </p:txBody>
      </p:sp>
      <p:sp>
        <p:nvSpPr>
          <p:cNvPr id="257" name="テキスト ボックス 256"/>
          <p:cNvSpPr txBox="1"/>
          <p:nvPr/>
        </p:nvSpPr>
        <p:spPr>
          <a:xfrm>
            <a:off x="7335172" y="2124497"/>
            <a:ext cx="359140" cy="307777"/>
          </a:xfrm>
          <a:prstGeom prst="rect">
            <a:avLst/>
          </a:prstGeom>
          <a:noFill/>
        </p:spPr>
        <p:txBody>
          <a:bodyPr wrap="square" rtlCol="0">
            <a:spAutoFit/>
          </a:bodyPr>
          <a:lstStyle/>
          <a:p>
            <a:r>
              <a:rPr lang="en-US" altLang="ja-JP" sz="1400" dirty="0"/>
              <a:t>2</a:t>
            </a:r>
          </a:p>
        </p:txBody>
      </p:sp>
      <p:sp>
        <p:nvSpPr>
          <p:cNvPr id="32" name="フリーフォーム 31"/>
          <p:cNvSpPr/>
          <p:nvPr/>
        </p:nvSpPr>
        <p:spPr>
          <a:xfrm>
            <a:off x="5981699" y="2204864"/>
            <a:ext cx="760856" cy="344586"/>
          </a:xfrm>
          <a:custGeom>
            <a:avLst/>
            <a:gdLst>
              <a:gd name="connsiteX0" fmla="*/ 0 w 609600"/>
              <a:gd name="connsiteY0" fmla="*/ 19247 h 344586"/>
              <a:gd name="connsiteX1" fmla="*/ 142875 w 609600"/>
              <a:gd name="connsiteY1" fmla="*/ 19247 h 344586"/>
              <a:gd name="connsiteX2" fmla="*/ 257175 w 609600"/>
              <a:gd name="connsiteY2" fmla="*/ 219272 h 344586"/>
              <a:gd name="connsiteX3" fmla="*/ 257175 w 609600"/>
              <a:gd name="connsiteY3" fmla="*/ 304997 h 344586"/>
              <a:gd name="connsiteX4" fmla="*/ 342900 w 609600"/>
              <a:gd name="connsiteY4" fmla="*/ 343097 h 344586"/>
              <a:gd name="connsiteX5" fmla="*/ 457200 w 609600"/>
              <a:gd name="connsiteY5" fmla="*/ 257372 h 344586"/>
              <a:gd name="connsiteX6" fmla="*/ 523875 w 609600"/>
              <a:gd name="connsiteY6" fmla="*/ 228797 h 344586"/>
              <a:gd name="connsiteX7" fmla="*/ 609600 w 609600"/>
              <a:gd name="connsiteY7" fmla="*/ 333572 h 344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9600" h="344586">
                <a:moveTo>
                  <a:pt x="0" y="19247"/>
                </a:moveTo>
                <a:cubicBezTo>
                  <a:pt x="50006" y="2578"/>
                  <a:pt x="100013" y="-14090"/>
                  <a:pt x="142875" y="19247"/>
                </a:cubicBezTo>
                <a:cubicBezTo>
                  <a:pt x="185737" y="52584"/>
                  <a:pt x="238125" y="171647"/>
                  <a:pt x="257175" y="219272"/>
                </a:cubicBezTo>
                <a:cubicBezTo>
                  <a:pt x="276225" y="266897"/>
                  <a:pt x="242888" y="284360"/>
                  <a:pt x="257175" y="304997"/>
                </a:cubicBezTo>
                <a:cubicBezTo>
                  <a:pt x="271462" y="325634"/>
                  <a:pt x="309563" y="351034"/>
                  <a:pt x="342900" y="343097"/>
                </a:cubicBezTo>
                <a:cubicBezTo>
                  <a:pt x="376237" y="335160"/>
                  <a:pt x="427038" y="276422"/>
                  <a:pt x="457200" y="257372"/>
                </a:cubicBezTo>
                <a:cubicBezTo>
                  <a:pt x="487363" y="238322"/>
                  <a:pt x="498475" y="216097"/>
                  <a:pt x="523875" y="228797"/>
                </a:cubicBezTo>
                <a:cubicBezTo>
                  <a:pt x="549275" y="241497"/>
                  <a:pt x="579437" y="287534"/>
                  <a:pt x="609600" y="333572"/>
                </a:cubicBezTo>
              </a:path>
            </a:pathLst>
          </a:cu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3" name="表 32"/>
          <p:cNvGraphicFramePr>
            <a:graphicFrameLocks noGrp="1"/>
          </p:cNvGraphicFramePr>
          <p:nvPr>
            <p:extLst>
              <p:ext uri="{D42A27DB-BD31-4B8C-83A1-F6EECF244321}">
                <p14:modId xmlns:p14="http://schemas.microsoft.com/office/powerpoint/2010/main" val="2398451541"/>
              </p:ext>
            </p:extLst>
          </p:nvPr>
        </p:nvGraphicFramePr>
        <p:xfrm>
          <a:off x="162890" y="4822676"/>
          <a:ext cx="2864175" cy="1645920"/>
        </p:xfrm>
        <a:graphic>
          <a:graphicData uri="http://schemas.openxmlformats.org/drawingml/2006/table">
            <a:tbl>
              <a:tblPr firstRow="1" bandRow="1">
                <a:tableStyleId>{5C22544A-7EE6-4342-B048-85BDC9FD1C3A}</a:tableStyleId>
              </a:tblPr>
              <a:tblGrid>
                <a:gridCol w="232646">
                  <a:extLst>
                    <a:ext uri="{9D8B030D-6E8A-4147-A177-3AD203B41FA5}">
                      <a16:colId xmlns:a16="http://schemas.microsoft.com/office/drawing/2014/main" xmlns="" val="20000"/>
                    </a:ext>
                  </a:extLst>
                </a:gridCol>
                <a:gridCol w="1512168">
                  <a:extLst>
                    <a:ext uri="{9D8B030D-6E8A-4147-A177-3AD203B41FA5}">
                      <a16:colId xmlns:a16="http://schemas.microsoft.com/office/drawing/2014/main" xmlns="" val="20001"/>
                    </a:ext>
                  </a:extLst>
                </a:gridCol>
                <a:gridCol w="1119361">
                  <a:extLst>
                    <a:ext uri="{9D8B030D-6E8A-4147-A177-3AD203B41FA5}">
                      <a16:colId xmlns:a16="http://schemas.microsoft.com/office/drawing/2014/main" xmlns="" val="20002"/>
                    </a:ext>
                  </a:extLst>
                </a:gridCol>
              </a:tblGrid>
              <a:tr h="262319">
                <a:tc>
                  <a:txBody>
                    <a:bodyPr/>
                    <a:lstStyle/>
                    <a:p>
                      <a:endParaRPr kumimoji="1" lang="ja-JP" altLang="en-US" sz="1200" dirty="0"/>
                    </a:p>
                  </a:txBody>
                  <a:tcPr/>
                </a:tc>
                <a:tc>
                  <a:txBody>
                    <a:bodyPr/>
                    <a:lstStyle/>
                    <a:p>
                      <a:endParaRPr kumimoji="1" lang="ja-JP" altLang="en-US" sz="800" dirty="0"/>
                    </a:p>
                  </a:txBody>
                  <a:tcPr/>
                </a:tc>
                <a:tc>
                  <a:txBody>
                    <a:bodyPr/>
                    <a:lstStyle/>
                    <a:p>
                      <a:endParaRPr kumimoji="1" lang="ja-JP" altLang="en-US" sz="1200" dirty="0"/>
                    </a:p>
                  </a:txBody>
                  <a:tcPr/>
                </a:tc>
                <a:extLst>
                  <a:ext uri="{0D108BD9-81ED-4DB2-BD59-A6C34878D82A}">
                    <a16:rowId xmlns:a16="http://schemas.microsoft.com/office/drawing/2014/main" xmlns="" val="10000"/>
                  </a:ext>
                </a:extLst>
              </a:tr>
              <a:tr h="262319">
                <a:tc>
                  <a:txBody>
                    <a:bodyPr/>
                    <a:lstStyle/>
                    <a:p>
                      <a:r>
                        <a:rPr kumimoji="1" lang="en-US" altLang="ja-JP" sz="1200" dirty="0"/>
                        <a:t>1</a:t>
                      </a:r>
                      <a:endParaRPr kumimoji="1" lang="ja-JP" altLang="en-US" sz="1200" dirty="0"/>
                    </a:p>
                  </a:txBody>
                  <a:tcPr/>
                </a:tc>
                <a:tc>
                  <a:txBody>
                    <a:bodyPr/>
                    <a:lstStyle/>
                    <a:p>
                      <a:r>
                        <a:rPr kumimoji="1" lang="ja-JP" altLang="en-US" sz="1200" dirty="0"/>
                        <a:t>ばね式接点（</a:t>
                      </a:r>
                      <a:r>
                        <a:rPr kumimoji="1" lang="en-US" altLang="ja-JP" sz="1200" dirty="0"/>
                        <a:t>2</a:t>
                      </a:r>
                      <a:r>
                        <a:rPr kumimoji="1" lang="ja-JP" altLang="en-US" sz="1200" dirty="0"/>
                        <a:t>対）</a:t>
                      </a:r>
                    </a:p>
                  </a:txBody>
                  <a:tcPr/>
                </a:tc>
                <a:tc>
                  <a:txBody>
                    <a:bodyPr/>
                    <a:lstStyle/>
                    <a:p>
                      <a:r>
                        <a:rPr kumimoji="1" lang="en-US" altLang="ja-JP" sz="1200" dirty="0"/>
                        <a:t>1</a:t>
                      </a:r>
                      <a:r>
                        <a:rPr kumimoji="1" lang="ja-JP" altLang="en-US" sz="1200" dirty="0"/>
                        <a:t>万</a:t>
                      </a:r>
                      <a:r>
                        <a:rPr kumimoji="1" lang="ja-JP" altLang="en-US" sz="1200" dirty="0" err="1"/>
                        <a:t>ｘ</a:t>
                      </a:r>
                      <a:r>
                        <a:rPr kumimoji="1" lang="en-US" altLang="ja-JP" sz="1200" dirty="0"/>
                        <a:t>4</a:t>
                      </a:r>
                      <a:r>
                        <a:rPr kumimoji="1" lang="ja-JP" altLang="en-US" sz="1200" dirty="0"/>
                        <a:t>＝</a:t>
                      </a:r>
                      <a:r>
                        <a:rPr kumimoji="1" lang="en-US" altLang="ja-JP" sz="1200" dirty="0"/>
                        <a:t>4</a:t>
                      </a:r>
                      <a:r>
                        <a:rPr kumimoji="1" lang="ja-JP" altLang="en-US" sz="1200" dirty="0"/>
                        <a:t>万</a:t>
                      </a:r>
                    </a:p>
                  </a:txBody>
                  <a:tcPr/>
                </a:tc>
                <a:extLst>
                  <a:ext uri="{0D108BD9-81ED-4DB2-BD59-A6C34878D82A}">
                    <a16:rowId xmlns:a16="http://schemas.microsoft.com/office/drawing/2014/main" xmlns="" val="10001"/>
                  </a:ext>
                </a:extLst>
              </a:tr>
              <a:tr h="262319">
                <a:tc>
                  <a:txBody>
                    <a:bodyPr/>
                    <a:lstStyle/>
                    <a:p>
                      <a:r>
                        <a:rPr kumimoji="1" lang="en-US" altLang="ja-JP" sz="1200" dirty="0"/>
                        <a:t>2</a:t>
                      </a:r>
                      <a:endParaRPr kumimoji="1" lang="ja-JP" altLang="en-US" sz="1200" dirty="0"/>
                    </a:p>
                  </a:txBody>
                  <a:tcPr/>
                </a:tc>
                <a:tc>
                  <a:txBody>
                    <a:bodyPr/>
                    <a:lstStyle/>
                    <a:p>
                      <a:r>
                        <a:rPr kumimoji="1" lang="ja-JP" altLang="en-US" sz="1200" dirty="0"/>
                        <a:t>距離センサー（</a:t>
                      </a:r>
                      <a:r>
                        <a:rPr kumimoji="1" lang="en-US" altLang="ja-JP" sz="1200" dirty="0"/>
                        <a:t>2</a:t>
                      </a:r>
                      <a:r>
                        <a:rPr kumimoji="1" lang="ja-JP" altLang="en-US" sz="1200" dirty="0"/>
                        <a:t>対）</a:t>
                      </a:r>
                    </a:p>
                  </a:txBody>
                  <a:tcPr/>
                </a:tc>
                <a:tc>
                  <a:txBody>
                    <a:bodyPr/>
                    <a:lstStyle/>
                    <a:p>
                      <a:r>
                        <a:rPr kumimoji="1" lang="en-US" altLang="ja-JP" sz="1200" dirty="0"/>
                        <a:t>1</a:t>
                      </a:r>
                      <a:r>
                        <a:rPr kumimoji="1" lang="ja-JP" altLang="en-US" sz="1200" dirty="0"/>
                        <a:t>万ｘ</a:t>
                      </a:r>
                      <a:r>
                        <a:rPr kumimoji="1" lang="en-US" altLang="ja-JP" sz="1200" dirty="0"/>
                        <a:t>4</a:t>
                      </a:r>
                      <a:r>
                        <a:rPr kumimoji="1" lang="ja-JP" altLang="en-US" sz="1200" dirty="0"/>
                        <a:t>＝</a:t>
                      </a:r>
                      <a:r>
                        <a:rPr kumimoji="1" lang="en-US" altLang="ja-JP" sz="1200" dirty="0"/>
                        <a:t>4</a:t>
                      </a:r>
                      <a:r>
                        <a:rPr kumimoji="1" lang="ja-JP" altLang="en-US" sz="1200" dirty="0"/>
                        <a:t>万</a:t>
                      </a:r>
                    </a:p>
                  </a:txBody>
                  <a:tcPr/>
                </a:tc>
                <a:extLst>
                  <a:ext uri="{0D108BD9-81ED-4DB2-BD59-A6C34878D82A}">
                    <a16:rowId xmlns:a16="http://schemas.microsoft.com/office/drawing/2014/main" xmlns="" val="10002"/>
                  </a:ext>
                </a:extLst>
              </a:tr>
              <a:tr h="262319">
                <a:tc>
                  <a:txBody>
                    <a:bodyPr/>
                    <a:lstStyle/>
                    <a:p>
                      <a:r>
                        <a:rPr kumimoji="1" lang="en-US" altLang="ja-JP" sz="1200" dirty="0"/>
                        <a:t>3</a:t>
                      </a:r>
                      <a:endParaRPr kumimoji="1" lang="ja-JP" altLang="en-US" sz="1200" dirty="0"/>
                    </a:p>
                  </a:txBody>
                  <a:tcPr/>
                </a:tc>
                <a:tc>
                  <a:txBody>
                    <a:bodyPr/>
                    <a:lstStyle/>
                    <a:p>
                      <a:r>
                        <a:rPr kumimoji="1" lang="ja-JP" altLang="en-US" sz="1200" dirty="0"/>
                        <a:t>蓄電池（</a:t>
                      </a:r>
                      <a:r>
                        <a:rPr kumimoji="1" lang="en-US" altLang="ja-JP" sz="1200" dirty="0"/>
                        <a:t>2</a:t>
                      </a:r>
                      <a:r>
                        <a:rPr kumimoji="1" lang="ja-JP" altLang="en-US" sz="1200" dirty="0"/>
                        <a:t>系統）</a:t>
                      </a:r>
                    </a:p>
                  </a:txBody>
                  <a:tcPr/>
                </a:tc>
                <a:tc>
                  <a:txBody>
                    <a:bodyPr/>
                    <a:lstStyle/>
                    <a:p>
                      <a:r>
                        <a:rPr kumimoji="1" lang="en-US" altLang="ja-JP" sz="1200" dirty="0"/>
                        <a:t>20</a:t>
                      </a:r>
                      <a:r>
                        <a:rPr kumimoji="1" lang="ja-JP" altLang="en-US" sz="1200" dirty="0"/>
                        <a:t>万ｘ</a:t>
                      </a:r>
                      <a:r>
                        <a:rPr kumimoji="1" lang="en-US" altLang="ja-JP" sz="1200" dirty="0"/>
                        <a:t>2</a:t>
                      </a:r>
                      <a:r>
                        <a:rPr kumimoji="1" lang="ja-JP" altLang="en-US" sz="1200" dirty="0"/>
                        <a:t>＝</a:t>
                      </a:r>
                      <a:r>
                        <a:rPr kumimoji="1" lang="en-US" altLang="ja-JP" sz="1200" dirty="0"/>
                        <a:t>40</a:t>
                      </a:r>
                      <a:r>
                        <a:rPr kumimoji="1" lang="ja-JP" altLang="en-US" sz="1200" dirty="0"/>
                        <a:t>万</a:t>
                      </a:r>
                    </a:p>
                  </a:txBody>
                  <a:tcPr/>
                </a:tc>
                <a:extLst>
                  <a:ext uri="{0D108BD9-81ED-4DB2-BD59-A6C34878D82A}">
                    <a16:rowId xmlns:a16="http://schemas.microsoft.com/office/drawing/2014/main" xmlns="" val="10003"/>
                  </a:ext>
                </a:extLst>
              </a:tr>
              <a:tr h="262319">
                <a:tc>
                  <a:txBody>
                    <a:bodyPr/>
                    <a:lstStyle/>
                    <a:p>
                      <a:r>
                        <a:rPr kumimoji="1" lang="en-US" altLang="ja-JP" sz="1200" dirty="0"/>
                        <a:t>4</a:t>
                      </a:r>
                      <a:endParaRPr kumimoji="1" lang="ja-JP" altLang="en-US" sz="1200" dirty="0"/>
                    </a:p>
                  </a:txBody>
                  <a:tcPr/>
                </a:tc>
                <a:tc>
                  <a:txBody>
                    <a:bodyPr/>
                    <a:lstStyle/>
                    <a:p>
                      <a:r>
                        <a:rPr kumimoji="1" lang="ja-JP" altLang="en-US" sz="1200" dirty="0"/>
                        <a:t>上プロペラ（</a:t>
                      </a:r>
                      <a:r>
                        <a:rPr kumimoji="1" lang="en-US" altLang="ja-JP" sz="1200" dirty="0"/>
                        <a:t>4</a:t>
                      </a:r>
                      <a:r>
                        <a:rPr kumimoji="1" lang="ja-JP" altLang="en-US" sz="1200" dirty="0"/>
                        <a:t>対）</a:t>
                      </a:r>
                    </a:p>
                  </a:txBody>
                  <a:tcPr/>
                </a:tc>
                <a:tc>
                  <a:txBody>
                    <a:bodyPr/>
                    <a:lstStyle/>
                    <a:p>
                      <a:r>
                        <a:rPr kumimoji="1" lang="en-US" altLang="ja-JP" sz="1200" dirty="0"/>
                        <a:t>12</a:t>
                      </a:r>
                      <a:r>
                        <a:rPr kumimoji="1" lang="ja-JP" altLang="en-US" sz="1200" dirty="0"/>
                        <a:t>万</a:t>
                      </a:r>
                    </a:p>
                  </a:txBody>
                  <a:tcPr/>
                </a:tc>
                <a:extLst>
                  <a:ext uri="{0D108BD9-81ED-4DB2-BD59-A6C34878D82A}">
                    <a16:rowId xmlns:a16="http://schemas.microsoft.com/office/drawing/2014/main" xmlns="" val="10004"/>
                  </a:ext>
                </a:extLst>
              </a:tr>
              <a:tr h="262319">
                <a:tc>
                  <a:txBody>
                    <a:bodyPr/>
                    <a:lstStyle/>
                    <a:p>
                      <a:r>
                        <a:rPr kumimoji="1" lang="en-US" altLang="ja-JP" sz="1200" dirty="0"/>
                        <a:t>5</a:t>
                      </a:r>
                      <a:endParaRPr kumimoji="1" lang="ja-JP" altLang="en-US" sz="1200" dirty="0"/>
                    </a:p>
                  </a:txBody>
                  <a:tcPr/>
                </a:tc>
                <a:tc>
                  <a:txBody>
                    <a:bodyPr/>
                    <a:lstStyle/>
                    <a:p>
                      <a:r>
                        <a:rPr kumimoji="1" lang="ja-JP" altLang="en-US" sz="1200" dirty="0"/>
                        <a:t>下プロペラ（</a:t>
                      </a:r>
                      <a:r>
                        <a:rPr kumimoji="1" lang="en-US" altLang="ja-JP" sz="1200" dirty="0"/>
                        <a:t>4</a:t>
                      </a:r>
                      <a:r>
                        <a:rPr kumimoji="1" lang="ja-JP" altLang="en-US" sz="1200" dirty="0"/>
                        <a:t>対）</a:t>
                      </a:r>
                    </a:p>
                  </a:txBody>
                  <a:tcPr/>
                </a:tc>
                <a:tc>
                  <a:txBody>
                    <a:bodyPr/>
                    <a:lstStyle/>
                    <a:p>
                      <a:r>
                        <a:rPr kumimoji="1" lang="en-US" altLang="ja-JP" sz="1200" dirty="0"/>
                        <a:t>12</a:t>
                      </a:r>
                      <a:r>
                        <a:rPr kumimoji="1" lang="ja-JP" altLang="en-US" sz="1200" dirty="0"/>
                        <a:t>万</a:t>
                      </a:r>
                    </a:p>
                  </a:txBody>
                  <a:tcPr/>
                </a:tc>
                <a:extLst>
                  <a:ext uri="{0D108BD9-81ED-4DB2-BD59-A6C34878D82A}">
                    <a16:rowId xmlns:a16="http://schemas.microsoft.com/office/drawing/2014/main" xmlns="" val="10005"/>
                  </a:ext>
                </a:extLst>
              </a:tr>
            </a:tbl>
          </a:graphicData>
        </a:graphic>
      </p:graphicFrame>
      <p:graphicFrame>
        <p:nvGraphicFramePr>
          <p:cNvPr id="258" name="表 257"/>
          <p:cNvGraphicFramePr>
            <a:graphicFrameLocks noGrp="1"/>
          </p:cNvGraphicFramePr>
          <p:nvPr>
            <p:extLst>
              <p:ext uri="{D42A27DB-BD31-4B8C-83A1-F6EECF244321}">
                <p14:modId xmlns:p14="http://schemas.microsoft.com/office/powerpoint/2010/main" val="691205644"/>
              </p:ext>
            </p:extLst>
          </p:nvPr>
        </p:nvGraphicFramePr>
        <p:xfrm>
          <a:off x="3148003" y="4821535"/>
          <a:ext cx="2817169" cy="1645920"/>
        </p:xfrm>
        <a:graphic>
          <a:graphicData uri="http://schemas.openxmlformats.org/drawingml/2006/table">
            <a:tbl>
              <a:tblPr firstRow="1" bandRow="1">
                <a:tableStyleId>{5C22544A-7EE6-4342-B048-85BDC9FD1C3A}</a:tableStyleId>
              </a:tblPr>
              <a:tblGrid>
                <a:gridCol w="296268">
                  <a:extLst>
                    <a:ext uri="{9D8B030D-6E8A-4147-A177-3AD203B41FA5}">
                      <a16:colId xmlns:a16="http://schemas.microsoft.com/office/drawing/2014/main" xmlns="" val="20000"/>
                    </a:ext>
                  </a:extLst>
                </a:gridCol>
                <a:gridCol w="1442479">
                  <a:extLst>
                    <a:ext uri="{9D8B030D-6E8A-4147-A177-3AD203B41FA5}">
                      <a16:colId xmlns:a16="http://schemas.microsoft.com/office/drawing/2014/main" xmlns="" val="20001"/>
                    </a:ext>
                  </a:extLst>
                </a:gridCol>
                <a:gridCol w="1078422">
                  <a:extLst>
                    <a:ext uri="{9D8B030D-6E8A-4147-A177-3AD203B41FA5}">
                      <a16:colId xmlns:a16="http://schemas.microsoft.com/office/drawing/2014/main" xmlns="" val="20002"/>
                    </a:ext>
                  </a:extLst>
                </a:gridCol>
              </a:tblGrid>
              <a:tr h="181728">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xmlns="" val="10000"/>
                  </a:ext>
                </a:extLst>
              </a:tr>
              <a:tr h="181728">
                <a:tc>
                  <a:txBody>
                    <a:bodyPr/>
                    <a:lstStyle/>
                    <a:p>
                      <a:r>
                        <a:rPr kumimoji="1" lang="en-US" altLang="ja-JP" sz="1200" dirty="0"/>
                        <a:t>6</a:t>
                      </a:r>
                      <a:endParaRPr kumimoji="1" lang="ja-JP" altLang="en-US" sz="1200" dirty="0"/>
                    </a:p>
                  </a:txBody>
                  <a:tcPr/>
                </a:tc>
                <a:tc>
                  <a:txBody>
                    <a:bodyPr/>
                    <a:lstStyle/>
                    <a:p>
                      <a:r>
                        <a:rPr kumimoji="1" lang="ja-JP" altLang="en-US" sz="1200" dirty="0"/>
                        <a:t>ゴム足（</a:t>
                      </a:r>
                      <a:r>
                        <a:rPr kumimoji="1" lang="en-US" altLang="ja-JP" sz="1200" dirty="0"/>
                        <a:t>4〜8</a:t>
                      </a:r>
                      <a:r>
                        <a:rPr kumimoji="1" lang="ja-JP" altLang="en-US" sz="1200" dirty="0"/>
                        <a:t>個）</a:t>
                      </a:r>
                    </a:p>
                  </a:txBody>
                  <a:tcPr/>
                </a:tc>
                <a:tc>
                  <a:txBody>
                    <a:bodyPr/>
                    <a:lstStyle/>
                    <a:p>
                      <a:r>
                        <a:rPr kumimoji="1" lang="en-US" altLang="ja-JP" sz="1200" dirty="0"/>
                        <a:t>2</a:t>
                      </a:r>
                      <a:r>
                        <a:rPr kumimoji="1" lang="ja-JP" altLang="en-US" sz="1200" dirty="0"/>
                        <a:t>万</a:t>
                      </a:r>
                      <a:r>
                        <a:rPr kumimoji="1" lang="en-US" altLang="ja-JP" sz="1200" dirty="0"/>
                        <a:t>〜4</a:t>
                      </a:r>
                      <a:r>
                        <a:rPr kumimoji="1" lang="ja-JP" altLang="en-US" sz="1200" dirty="0"/>
                        <a:t>万</a:t>
                      </a:r>
                    </a:p>
                  </a:txBody>
                  <a:tcPr/>
                </a:tc>
                <a:extLst>
                  <a:ext uri="{0D108BD9-81ED-4DB2-BD59-A6C34878D82A}">
                    <a16:rowId xmlns:a16="http://schemas.microsoft.com/office/drawing/2014/main" xmlns="" val="10001"/>
                  </a:ext>
                </a:extLst>
              </a:tr>
              <a:tr h="181728">
                <a:tc>
                  <a:txBody>
                    <a:bodyPr/>
                    <a:lstStyle/>
                    <a:p>
                      <a:r>
                        <a:rPr kumimoji="1" lang="en-US" altLang="ja-JP" sz="1200" dirty="0"/>
                        <a:t>7</a:t>
                      </a:r>
                      <a:endParaRPr kumimoji="1" lang="ja-JP" altLang="en-US" sz="1200" dirty="0"/>
                    </a:p>
                  </a:txBody>
                  <a:tcPr/>
                </a:tc>
                <a:tc>
                  <a:txBody>
                    <a:bodyPr/>
                    <a:lstStyle/>
                    <a:p>
                      <a:r>
                        <a:rPr kumimoji="1" lang="en-US" altLang="ja-JP" sz="1200" dirty="0"/>
                        <a:t>CPU/GPS/</a:t>
                      </a:r>
                      <a:r>
                        <a:rPr kumimoji="1" lang="ja-JP" altLang="en-US" sz="1200" dirty="0"/>
                        <a:t>通信機能</a:t>
                      </a:r>
                    </a:p>
                  </a:txBody>
                  <a:tcPr/>
                </a:tc>
                <a:tc>
                  <a:txBody>
                    <a:bodyPr/>
                    <a:lstStyle/>
                    <a:p>
                      <a:r>
                        <a:rPr kumimoji="1" lang="en-US" altLang="ja-JP" sz="1200" dirty="0"/>
                        <a:t>10</a:t>
                      </a:r>
                      <a:r>
                        <a:rPr kumimoji="1" lang="ja-JP" altLang="en-US" sz="1200" dirty="0"/>
                        <a:t>万（専用</a:t>
                      </a:r>
                      <a:r>
                        <a:rPr kumimoji="1" lang="en-US" altLang="ja-JP" sz="1200" dirty="0"/>
                        <a:t>IC</a:t>
                      </a:r>
                      <a:r>
                        <a:rPr kumimoji="1" lang="ja-JP" altLang="en-US" sz="1200" dirty="0"/>
                        <a:t>）</a:t>
                      </a:r>
                    </a:p>
                  </a:txBody>
                  <a:tcPr/>
                </a:tc>
                <a:extLst>
                  <a:ext uri="{0D108BD9-81ED-4DB2-BD59-A6C34878D82A}">
                    <a16:rowId xmlns:a16="http://schemas.microsoft.com/office/drawing/2014/main" xmlns="" val="10002"/>
                  </a:ext>
                </a:extLst>
              </a:tr>
              <a:tr h="181728">
                <a:tc>
                  <a:txBody>
                    <a:bodyPr/>
                    <a:lstStyle/>
                    <a:p>
                      <a:endParaRPr kumimoji="1" lang="ja-JP" altLang="en-US" sz="1200" dirty="0"/>
                    </a:p>
                  </a:txBody>
                  <a:tcPr/>
                </a:tc>
                <a:tc>
                  <a:txBody>
                    <a:bodyPr/>
                    <a:lstStyle/>
                    <a:p>
                      <a:r>
                        <a:rPr kumimoji="1" lang="ja-JP" altLang="en-US" sz="1200" dirty="0"/>
                        <a:t>二重構造木材本体</a:t>
                      </a:r>
                    </a:p>
                  </a:txBody>
                  <a:tcPr/>
                </a:tc>
                <a:tc>
                  <a:txBody>
                    <a:bodyPr/>
                    <a:lstStyle/>
                    <a:p>
                      <a:r>
                        <a:rPr kumimoji="1" lang="en-US" altLang="ja-JP" sz="1200" dirty="0"/>
                        <a:t>200</a:t>
                      </a:r>
                      <a:r>
                        <a:rPr kumimoji="1" lang="ja-JP" altLang="en-US" sz="1200" dirty="0"/>
                        <a:t>万</a:t>
                      </a:r>
                    </a:p>
                  </a:txBody>
                  <a:tcPr/>
                </a:tc>
                <a:extLst>
                  <a:ext uri="{0D108BD9-81ED-4DB2-BD59-A6C34878D82A}">
                    <a16:rowId xmlns:a16="http://schemas.microsoft.com/office/drawing/2014/main" xmlns="" val="10003"/>
                  </a:ext>
                </a:extLst>
              </a:tr>
              <a:tr h="181728">
                <a:tc>
                  <a:txBody>
                    <a:bodyPr/>
                    <a:lstStyle/>
                    <a:p>
                      <a:endParaRPr kumimoji="1" lang="ja-JP" altLang="en-US" sz="1200" dirty="0"/>
                    </a:p>
                  </a:txBody>
                  <a:tcPr/>
                </a:tc>
                <a:tc>
                  <a:txBody>
                    <a:bodyPr/>
                    <a:lstStyle/>
                    <a:p>
                      <a:r>
                        <a:rPr kumimoji="1" lang="ja-JP" altLang="en-US" sz="1200" dirty="0"/>
                        <a:t>空調</a:t>
                      </a:r>
                    </a:p>
                  </a:txBody>
                  <a:tcPr/>
                </a:tc>
                <a:tc>
                  <a:txBody>
                    <a:bodyPr/>
                    <a:lstStyle/>
                    <a:p>
                      <a:r>
                        <a:rPr kumimoji="1" lang="en-US" altLang="ja-JP" sz="1200" dirty="0"/>
                        <a:t>20</a:t>
                      </a:r>
                      <a:r>
                        <a:rPr kumimoji="1" lang="ja-JP" altLang="en-US" sz="1200" dirty="0"/>
                        <a:t>万</a:t>
                      </a:r>
                    </a:p>
                  </a:txBody>
                  <a:tcPr/>
                </a:tc>
                <a:extLst>
                  <a:ext uri="{0D108BD9-81ED-4DB2-BD59-A6C34878D82A}">
                    <a16:rowId xmlns:a16="http://schemas.microsoft.com/office/drawing/2014/main" xmlns="" val="10004"/>
                  </a:ext>
                </a:extLst>
              </a:tr>
              <a:tr h="181728">
                <a:tc>
                  <a:txBody>
                    <a:bodyPr/>
                    <a:lstStyle/>
                    <a:p>
                      <a:endParaRPr kumimoji="1" lang="ja-JP" altLang="en-US" sz="1200" dirty="0"/>
                    </a:p>
                  </a:txBody>
                  <a:tcPr/>
                </a:tc>
                <a:tc>
                  <a:txBody>
                    <a:bodyPr/>
                    <a:lstStyle/>
                    <a:p>
                      <a:r>
                        <a:rPr kumimoji="1" lang="ja-JP" altLang="en-US" sz="1200" dirty="0"/>
                        <a:t>リクライニング椅子</a:t>
                      </a:r>
                    </a:p>
                  </a:txBody>
                  <a:tcPr/>
                </a:tc>
                <a:tc>
                  <a:txBody>
                    <a:bodyPr/>
                    <a:lstStyle/>
                    <a:p>
                      <a:r>
                        <a:rPr kumimoji="1" lang="en-US" altLang="ja-JP" sz="1200" dirty="0"/>
                        <a:t>120</a:t>
                      </a:r>
                      <a:r>
                        <a:rPr kumimoji="1" lang="ja-JP" altLang="en-US" sz="1200" dirty="0"/>
                        <a:t>万（</a:t>
                      </a:r>
                      <a:r>
                        <a:rPr kumimoji="1" lang="en-US" altLang="ja-JP" sz="1200" dirty="0"/>
                        <a:t>12</a:t>
                      </a:r>
                      <a:r>
                        <a:rPr kumimoji="1" lang="ja-JP" altLang="en-US" sz="1200" dirty="0"/>
                        <a:t>席）</a:t>
                      </a:r>
                    </a:p>
                  </a:txBody>
                  <a:tcPr/>
                </a:tc>
                <a:extLst>
                  <a:ext uri="{0D108BD9-81ED-4DB2-BD59-A6C34878D82A}">
                    <a16:rowId xmlns:a16="http://schemas.microsoft.com/office/drawing/2014/main" xmlns="" val="10005"/>
                  </a:ext>
                </a:extLst>
              </a:tr>
            </a:tbl>
          </a:graphicData>
        </a:graphic>
      </p:graphicFrame>
      <p:cxnSp>
        <p:nvCxnSpPr>
          <p:cNvPr id="35" name="直線矢印コネクタ 34"/>
          <p:cNvCxnSpPr/>
          <p:nvPr/>
        </p:nvCxnSpPr>
        <p:spPr>
          <a:xfrm flipH="1">
            <a:off x="6688276" y="3250983"/>
            <a:ext cx="7303" cy="67546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6007429" y="3840568"/>
            <a:ext cx="1686883"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59" name="テキスト ボックス 258"/>
          <p:cNvSpPr txBox="1"/>
          <p:nvPr/>
        </p:nvSpPr>
        <p:spPr>
          <a:xfrm>
            <a:off x="6372483" y="3302238"/>
            <a:ext cx="1091317" cy="307777"/>
          </a:xfrm>
          <a:prstGeom prst="rect">
            <a:avLst/>
          </a:prstGeom>
          <a:noFill/>
        </p:spPr>
        <p:txBody>
          <a:bodyPr wrap="square" rtlCol="0">
            <a:spAutoFit/>
          </a:bodyPr>
          <a:lstStyle/>
          <a:p>
            <a:r>
              <a:rPr lang="en-US" altLang="ja-JP" sz="1400" dirty="0"/>
              <a:t>H</a:t>
            </a:r>
            <a:r>
              <a:rPr lang="ja-JP" altLang="en-US" sz="1400" dirty="0"/>
              <a:t>＝</a:t>
            </a:r>
            <a:r>
              <a:rPr lang="en-US" altLang="ja-JP" sz="1400" dirty="0"/>
              <a:t>2m</a:t>
            </a:r>
            <a:r>
              <a:rPr lang="ja-JP" altLang="en-US" sz="1400" dirty="0"/>
              <a:t>（仮）</a:t>
            </a:r>
            <a:endParaRPr lang="en-US" altLang="ja-JP" sz="1400" dirty="0"/>
          </a:p>
        </p:txBody>
      </p:sp>
      <p:sp>
        <p:nvSpPr>
          <p:cNvPr id="260" name="テキスト ボックス 259"/>
          <p:cNvSpPr txBox="1"/>
          <p:nvPr/>
        </p:nvSpPr>
        <p:spPr>
          <a:xfrm>
            <a:off x="6591300" y="3582725"/>
            <a:ext cx="1276372" cy="307777"/>
          </a:xfrm>
          <a:prstGeom prst="rect">
            <a:avLst/>
          </a:prstGeom>
          <a:noFill/>
        </p:spPr>
        <p:txBody>
          <a:bodyPr wrap="square" rtlCol="0">
            <a:spAutoFit/>
          </a:bodyPr>
          <a:lstStyle/>
          <a:p>
            <a:r>
              <a:rPr lang="en-US" altLang="ja-JP" sz="1400" dirty="0"/>
              <a:t>D</a:t>
            </a:r>
            <a:r>
              <a:rPr lang="ja-JP" altLang="en-US" sz="1400" dirty="0"/>
              <a:t>＝</a:t>
            </a:r>
            <a:r>
              <a:rPr lang="en-US" altLang="ja-JP" sz="1400" dirty="0"/>
              <a:t>4m</a:t>
            </a:r>
            <a:r>
              <a:rPr lang="ja-JP" altLang="en-US" sz="1400" dirty="0"/>
              <a:t>（最大）</a:t>
            </a:r>
            <a:endParaRPr lang="en-US" altLang="ja-JP" sz="1400" dirty="0"/>
          </a:p>
        </p:txBody>
      </p:sp>
      <p:cxnSp>
        <p:nvCxnSpPr>
          <p:cNvPr id="261" name="直線矢印コネクタ 260"/>
          <p:cNvCxnSpPr/>
          <p:nvPr/>
        </p:nvCxnSpPr>
        <p:spPr>
          <a:xfrm>
            <a:off x="455776" y="3770836"/>
            <a:ext cx="3773324"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62" name="テキスト ボックス 261"/>
          <p:cNvSpPr txBox="1"/>
          <p:nvPr/>
        </p:nvSpPr>
        <p:spPr>
          <a:xfrm>
            <a:off x="2570449" y="3474695"/>
            <a:ext cx="1374193" cy="307777"/>
          </a:xfrm>
          <a:prstGeom prst="rect">
            <a:avLst/>
          </a:prstGeom>
          <a:noFill/>
        </p:spPr>
        <p:txBody>
          <a:bodyPr wrap="square" rtlCol="0">
            <a:spAutoFit/>
          </a:bodyPr>
          <a:lstStyle/>
          <a:p>
            <a:r>
              <a:rPr lang="en-US" altLang="ja-JP" sz="1400" dirty="0"/>
              <a:t>L</a:t>
            </a:r>
            <a:r>
              <a:rPr lang="ja-JP" altLang="en-US" sz="1400" dirty="0"/>
              <a:t>＝</a:t>
            </a:r>
            <a:r>
              <a:rPr lang="en-US" altLang="ja-JP" sz="1400" dirty="0"/>
              <a:t>10m</a:t>
            </a:r>
            <a:r>
              <a:rPr lang="ja-JP" altLang="en-US" sz="1400" dirty="0"/>
              <a:t>（最大）</a:t>
            </a:r>
            <a:endParaRPr lang="en-US" altLang="ja-JP" sz="1400" dirty="0"/>
          </a:p>
        </p:txBody>
      </p:sp>
      <p:sp>
        <p:nvSpPr>
          <p:cNvPr id="263" name="正方形/長方形 262"/>
          <p:cNvSpPr/>
          <p:nvPr/>
        </p:nvSpPr>
        <p:spPr>
          <a:xfrm>
            <a:off x="2589633" y="4302439"/>
            <a:ext cx="432048" cy="129575"/>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264" name="表 263"/>
          <p:cNvGraphicFramePr>
            <a:graphicFrameLocks noGrp="1"/>
          </p:cNvGraphicFramePr>
          <p:nvPr>
            <p:extLst>
              <p:ext uri="{D42A27DB-BD31-4B8C-83A1-F6EECF244321}">
                <p14:modId xmlns:p14="http://schemas.microsoft.com/office/powerpoint/2010/main" val="249948794"/>
              </p:ext>
            </p:extLst>
          </p:nvPr>
        </p:nvGraphicFramePr>
        <p:xfrm>
          <a:off x="6089501" y="4821535"/>
          <a:ext cx="2856880" cy="1645920"/>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xmlns="" val="20000"/>
                    </a:ext>
                  </a:extLst>
                </a:gridCol>
                <a:gridCol w="1711553">
                  <a:extLst>
                    <a:ext uri="{9D8B030D-6E8A-4147-A177-3AD203B41FA5}">
                      <a16:colId xmlns:a16="http://schemas.microsoft.com/office/drawing/2014/main" xmlns="" val="20001"/>
                    </a:ext>
                  </a:extLst>
                </a:gridCol>
                <a:gridCol w="937047">
                  <a:extLst>
                    <a:ext uri="{9D8B030D-6E8A-4147-A177-3AD203B41FA5}">
                      <a16:colId xmlns:a16="http://schemas.microsoft.com/office/drawing/2014/main" xmlns="" val="20002"/>
                    </a:ext>
                  </a:extLst>
                </a:gridCol>
              </a:tblGrid>
              <a:tr h="144016">
                <a:tc>
                  <a:txBody>
                    <a:bodyPr/>
                    <a:lstStyle/>
                    <a:p>
                      <a:endParaRPr kumimoji="1" lang="ja-JP" altLang="en-US" sz="1200" dirty="0"/>
                    </a:p>
                  </a:txBody>
                  <a:tcPr/>
                </a:tc>
                <a:tc>
                  <a:txBody>
                    <a:bodyPr/>
                    <a:lstStyle/>
                    <a:p>
                      <a:endParaRPr kumimoji="1" lang="ja-JP" altLang="en-US" sz="1200" dirty="0"/>
                    </a:p>
                  </a:txBody>
                  <a:tcPr/>
                </a:tc>
                <a:tc>
                  <a:txBody>
                    <a:bodyPr/>
                    <a:lstStyle/>
                    <a:p>
                      <a:endParaRPr kumimoji="1" lang="ja-JP" altLang="en-US" sz="1200" dirty="0"/>
                    </a:p>
                  </a:txBody>
                  <a:tcPr/>
                </a:tc>
                <a:extLst>
                  <a:ext uri="{0D108BD9-81ED-4DB2-BD59-A6C34878D82A}">
                    <a16:rowId xmlns:a16="http://schemas.microsoft.com/office/drawing/2014/main" xmlns="" val="10000"/>
                  </a:ext>
                </a:extLst>
              </a:tr>
              <a:tr h="239172">
                <a:tc>
                  <a:txBody>
                    <a:bodyPr/>
                    <a:lstStyle/>
                    <a:p>
                      <a:endParaRPr kumimoji="1" lang="ja-JP" altLang="en-US" sz="1200" dirty="0"/>
                    </a:p>
                  </a:txBody>
                  <a:tcPr/>
                </a:tc>
                <a:tc>
                  <a:txBody>
                    <a:bodyPr/>
                    <a:lstStyle/>
                    <a:p>
                      <a:r>
                        <a:rPr kumimoji="1" lang="ja-JP" altLang="en-US" sz="1200" dirty="0"/>
                        <a:t>カメラ（内</a:t>
                      </a:r>
                      <a:r>
                        <a:rPr kumimoji="1" lang="en-US" altLang="ja-JP" sz="1200" dirty="0"/>
                        <a:t>2</a:t>
                      </a:r>
                      <a:r>
                        <a:rPr kumimoji="1" lang="ja-JP" altLang="en-US" sz="1200" dirty="0"/>
                        <a:t>＆外</a:t>
                      </a:r>
                      <a:r>
                        <a:rPr kumimoji="1" lang="en-US" altLang="ja-JP" sz="1200" dirty="0"/>
                        <a:t>3</a:t>
                      </a:r>
                      <a:r>
                        <a:rPr kumimoji="1" lang="ja-JP" altLang="en-US" sz="1200" dirty="0"/>
                        <a:t>式）</a:t>
                      </a:r>
                    </a:p>
                  </a:txBody>
                  <a:tcPr/>
                </a:tc>
                <a:tc>
                  <a:txBody>
                    <a:bodyPr/>
                    <a:lstStyle/>
                    <a:p>
                      <a:r>
                        <a:rPr kumimoji="1" lang="en-US" altLang="ja-JP" sz="1200" dirty="0"/>
                        <a:t>10</a:t>
                      </a:r>
                      <a:r>
                        <a:rPr kumimoji="1" lang="ja-JP" altLang="en-US" sz="1200" dirty="0"/>
                        <a:t>万</a:t>
                      </a:r>
                    </a:p>
                  </a:txBody>
                  <a:tcPr/>
                </a:tc>
                <a:extLst>
                  <a:ext uri="{0D108BD9-81ED-4DB2-BD59-A6C34878D82A}">
                    <a16:rowId xmlns:a16="http://schemas.microsoft.com/office/drawing/2014/main" xmlns="" val="10001"/>
                  </a:ext>
                </a:extLst>
              </a:tr>
              <a:tr h="239172">
                <a:tc>
                  <a:txBody>
                    <a:bodyPr/>
                    <a:lstStyle/>
                    <a:p>
                      <a:endParaRPr kumimoji="1" lang="ja-JP" altLang="en-US" sz="1200" dirty="0"/>
                    </a:p>
                  </a:txBody>
                  <a:tcPr/>
                </a:tc>
                <a:tc>
                  <a:txBody>
                    <a:bodyPr/>
                    <a:lstStyle/>
                    <a:p>
                      <a:r>
                        <a:rPr kumimoji="1" lang="ja-JP" altLang="en-US" sz="1200" dirty="0"/>
                        <a:t>大型壁掛け</a:t>
                      </a:r>
                      <a:r>
                        <a:rPr kumimoji="1" lang="en-US" altLang="ja-JP" sz="1200" dirty="0"/>
                        <a:t>TV</a:t>
                      </a:r>
                      <a:r>
                        <a:rPr kumimoji="1" lang="ja-JP" altLang="en-US" sz="1200" dirty="0"/>
                        <a:t>（</a:t>
                      </a:r>
                      <a:r>
                        <a:rPr kumimoji="1" lang="en-US" altLang="ja-JP" sz="1200" dirty="0"/>
                        <a:t>3</a:t>
                      </a:r>
                      <a:r>
                        <a:rPr kumimoji="1" lang="ja-JP" altLang="en-US" sz="1200" dirty="0"/>
                        <a:t>式）</a:t>
                      </a:r>
                    </a:p>
                  </a:txBody>
                  <a:tcPr/>
                </a:tc>
                <a:tc>
                  <a:txBody>
                    <a:bodyPr/>
                    <a:lstStyle/>
                    <a:p>
                      <a:r>
                        <a:rPr kumimoji="1" lang="en-US" altLang="ja-JP" sz="1200" dirty="0"/>
                        <a:t>30</a:t>
                      </a:r>
                      <a:r>
                        <a:rPr kumimoji="1" lang="ja-JP" altLang="en-US" sz="1200" dirty="0"/>
                        <a:t>万</a:t>
                      </a:r>
                    </a:p>
                  </a:txBody>
                  <a:tcPr/>
                </a:tc>
                <a:extLst>
                  <a:ext uri="{0D108BD9-81ED-4DB2-BD59-A6C34878D82A}">
                    <a16:rowId xmlns:a16="http://schemas.microsoft.com/office/drawing/2014/main" xmlns="" val="10002"/>
                  </a:ext>
                </a:extLst>
              </a:tr>
              <a:tr h="239172">
                <a:tc>
                  <a:txBody>
                    <a:bodyPr/>
                    <a:lstStyle/>
                    <a:p>
                      <a:endParaRPr kumimoji="1" lang="ja-JP" altLang="en-US" sz="1200" dirty="0"/>
                    </a:p>
                  </a:txBody>
                  <a:tcPr/>
                </a:tc>
                <a:tc>
                  <a:txBody>
                    <a:bodyPr/>
                    <a:lstStyle/>
                    <a:p>
                      <a:r>
                        <a:rPr kumimoji="1" lang="en-US" altLang="ja-JP" sz="1200" dirty="0"/>
                        <a:t>AI</a:t>
                      </a:r>
                      <a:r>
                        <a:rPr kumimoji="1" lang="ja-JP" altLang="en-US" sz="1200" dirty="0"/>
                        <a:t>翻訳マイク（</a:t>
                      </a:r>
                      <a:r>
                        <a:rPr kumimoji="1" lang="en-US" altLang="ja-JP" sz="1200" dirty="0"/>
                        <a:t>2〜12</a:t>
                      </a:r>
                      <a:r>
                        <a:rPr kumimoji="1" lang="ja-JP" altLang="en-US" sz="1200" dirty="0"/>
                        <a:t>本）</a:t>
                      </a:r>
                    </a:p>
                  </a:txBody>
                  <a:tcPr/>
                </a:tc>
                <a:tc>
                  <a:txBody>
                    <a:bodyPr/>
                    <a:lstStyle/>
                    <a:p>
                      <a:r>
                        <a:rPr kumimoji="1" lang="en-US" altLang="ja-JP" sz="1200" dirty="0"/>
                        <a:t>12</a:t>
                      </a:r>
                      <a:r>
                        <a:rPr kumimoji="1" lang="ja-JP" altLang="en-US" sz="1200" dirty="0"/>
                        <a:t>万</a:t>
                      </a:r>
                    </a:p>
                  </a:txBody>
                  <a:tcPr/>
                </a:tc>
                <a:extLst>
                  <a:ext uri="{0D108BD9-81ED-4DB2-BD59-A6C34878D82A}">
                    <a16:rowId xmlns:a16="http://schemas.microsoft.com/office/drawing/2014/main" xmlns="" val="10003"/>
                  </a:ext>
                </a:extLst>
              </a:tr>
              <a:tr h="239172">
                <a:tc>
                  <a:txBody>
                    <a:bodyPr/>
                    <a:lstStyle/>
                    <a:p>
                      <a:endParaRPr kumimoji="1" lang="ja-JP" altLang="en-US" sz="1200" dirty="0"/>
                    </a:p>
                  </a:txBody>
                  <a:tcPr/>
                </a:tc>
                <a:tc>
                  <a:txBody>
                    <a:bodyPr/>
                    <a:lstStyle/>
                    <a:p>
                      <a:r>
                        <a:rPr kumimoji="1" lang="ja-JP" altLang="en-US" sz="1200" dirty="0"/>
                        <a:t>匂いのしない水洗トイレ</a:t>
                      </a:r>
                    </a:p>
                  </a:txBody>
                  <a:tcPr/>
                </a:tc>
                <a:tc>
                  <a:txBody>
                    <a:bodyPr/>
                    <a:lstStyle/>
                    <a:p>
                      <a:r>
                        <a:rPr kumimoji="1" lang="en-US" altLang="ja-JP" sz="1200" dirty="0"/>
                        <a:t>140</a:t>
                      </a:r>
                      <a:r>
                        <a:rPr kumimoji="1" lang="ja-JP" altLang="en-US" sz="1200" dirty="0"/>
                        <a:t>万前後</a:t>
                      </a:r>
                    </a:p>
                  </a:txBody>
                  <a:tcPr/>
                </a:tc>
                <a:extLst>
                  <a:ext uri="{0D108BD9-81ED-4DB2-BD59-A6C34878D82A}">
                    <a16:rowId xmlns:a16="http://schemas.microsoft.com/office/drawing/2014/main" xmlns="" val="10004"/>
                  </a:ext>
                </a:extLst>
              </a:tr>
              <a:tr h="239172">
                <a:tc>
                  <a:txBody>
                    <a:bodyPr/>
                    <a:lstStyle/>
                    <a:p>
                      <a:endParaRPr kumimoji="1" lang="ja-JP" altLang="en-US" sz="1200" dirty="0"/>
                    </a:p>
                  </a:txBody>
                  <a:tcPr/>
                </a:tc>
                <a:tc>
                  <a:txBody>
                    <a:bodyPr/>
                    <a:lstStyle/>
                    <a:p>
                      <a:r>
                        <a:rPr kumimoji="1" lang="ja-JP" altLang="en-US" sz="1200" dirty="0"/>
                        <a:t>総コスト：</a:t>
                      </a:r>
                      <a:r>
                        <a:rPr kumimoji="1" lang="en-US" altLang="ja-JP" sz="1200" dirty="0"/>
                        <a:t>12</a:t>
                      </a:r>
                      <a:r>
                        <a:rPr kumimoji="1" lang="ja-JP" altLang="en-US" sz="1200" dirty="0"/>
                        <a:t>人乗り仕様</a:t>
                      </a:r>
                    </a:p>
                  </a:txBody>
                  <a:tcPr>
                    <a:solidFill>
                      <a:srgbClr val="FFFF00"/>
                    </a:solidFill>
                  </a:tcPr>
                </a:tc>
                <a:tc>
                  <a:txBody>
                    <a:bodyPr/>
                    <a:lstStyle/>
                    <a:p>
                      <a:r>
                        <a:rPr kumimoji="1" lang="en-US" altLang="ja-JP" sz="1200" dirty="0"/>
                        <a:t>600</a:t>
                      </a:r>
                      <a:r>
                        <a:rPr kumimoji="1" lang="ja-JP" altLang="en-US" sz="1200" dirty="0"/>
                        <a:t>万前後</a:t>
                      </a:r>
                    </a:p>
                  </a:txBody>
                  <a:tcPr>
                    <a:solidFill>
                      <a:srgbClr val="FFFF00"/>
                    </a:solidFill>
                  </a:tcPr>
                </a:tc>
                <a:extLst>
                  <a:ext uri="{0D108BD9-81ED-4DB2-BD59-A6C34878D82A}">
                    <a16:rowId xmlns:a16="http://schemas.microsoft.com/office/drawing/2014/main" xmlns="" val="10005"/>
                  </a:ext>
                </a:extLst>
              </a:tr>
            </a:tbl>
          </a:graphicData>
        </a:graphic>
      </p:graphicFrame>
      <p:sp>
        <p:nvSpPr>
          <p:cNvPr id="39" name="テキスト ボックス 38"/>
          <p:cNvSpPr txBox="1"/>
          <p:nvPr/>
        </p:nvSpPr>
        <p:spPr>
          <a:xfrm>
            <a:off x="886375" y="6496769"/>
            <a:ext cx="7821507" cy="276999"/>
          </a:xfrm>
          <a:prstGeom prst="rect">
            <a:avLst/>
          </a:prstGeom>
          <a:solidFill>
            <a:schemeClr val="accent3">
              <a:lumMod val="20000"/>
              <a:lumOff val="80000"/>
            </a:schemeClr>
          </a:solidFill>
        </p:spPr>
        <p:txBody>
          <a:bodyPr wrap="square" rtlCol="0">
            <a:spAutoFit/>
          </a:bodyPr>
          <a:lstStyle/>
          <a:p>
            <a:r>
              <a:rPr kumimoji="1" lang="ja-JP" altLang="en-US" sz="1200" dirty="0"/>
              <a:t>木造二重構造客室のドローン：</a:t>
            </a:r>
            <a:r>
              <a:rPr kumimoji="1" lang="en-US" altLang="ja-JP" sz="1200" dirty="0"/>
              <a:t>50</a:t>
            </a:r>
            <a:r>
              <a:rPr kumimoji="1" lang="ja-JP" altLang="en-US" sz="1200" dirty="0"/>
              <a:t>台以下の小ロットでのざっくりとした予測の価格、</a:t>
            </a:r>
            <a:r>
              <a:rPr kumimoji="1" lang="en-US" altLang="ja-JP" sz="1200" dirty="0"/>
              <a:t>1000</a:t>
            </a:r>
            <a:r>
              <a:rPr kumimoji="1" lang="ja-JP" altLang="en-US" sz="1200" dirty="0"/>
              <a:t>台以上なら半額の可能性あり</a:t>
            </a:r>
          </a:p>
        </p:txBody>
      </p:sp>
      <p:sp>
        <p:nvSpPr>
          <p:cNvPr id="40" name="テキスト ボックス 39"/>
          <p:cNvSpPr txBox="1"/>
          <p:nvPr/>
        </p:nvSpPr>
        <p:spPr>
          <a:xfrm>
            <a:off x="1648556" y="38261"/>
            <a:ext cx="5904286" cy="369332"/>
          </a:xfrm>
          <a:prstGeom prst="rect">
            <a:avLst/>
          </a:prstGeom>
          <a:noFill/>
        </p:spPr>
        <p:txBody>
          <a:bodyPr wrap="square" rtlCol="0">
            <a:spAutoFit/>
          </a:bodyPr>
          <a:lstStyle/>
          <a:p>
            <a:r>
              <a:rPr lang="en-US" altLang="ja-JP" dirty="0"/>
              <a:t>Drone cost estimate for wooden double structure cabin</a:t>
            </a:r>
            <a:endParaRPr kumimoji="1" lang="ja-JP" altLang="en-US" dirty="0"/>
          </a:p>
        </p:txBody>
      </p:sp>
      <p:sp>
        <p:nvSpPr>
          <p:cNvPr id="41" name="テキスト ボックス 40"/>
          <p:cNvSpPr txBox="1"/>
          <p:nvPr/>
        </p:nvSpPr>
        <p:spPr>
          <a:xfrm>
            <a:off x="7195611" y="1554720"/>
            <a:ext cx="958303" cy="307777"/>
          </a:xfrm>
          <a:prstGeom prst="rect">
            <a:avLst/>
          </a:prstGeom>
          <a:noFill/>
          <a:ln>
            <a:solidFill>
              <a:schemeClr val="accent1"/>
            </a:solidFill>
          </a:ln>
        </p:spPr>
        <p:txBody>
          <a:bodyPr wrap="square" rtlCol="0">
            <a:spAutoFit/>
          </a:bodyPr>
          <a:lstStyle/>
          <a:p>
            <a:r>
              <a:rPr kumimoji="1" lang="ja-JP" altLang="en-US" sz="1400" dirty="0"/>
              <a:t>ワイヤ</a:t>
            </a:r>
            <a:r>
              <a:rPr kumimoji="1" lang="en-US" altLang="ja-JP" sz="1400" dirty="0"/>
              <a:t>―</a:t>
            </a:r>
            <a:endParaRPr kumimoji="1" lang="ja-JP" altLang="en-US" sz="1400" dirty="0"/>
          </a:p>
        </p:txBody>
      </p:sp>
      <p:sp>
        <p:nvSpPr>
          <p:cNvPr id="265" name="テキスト ボックス 264"/>
          <p:cNvSpPr txBox="1"/>
          <p:nvPr/>
        </p:nvSpPr>
        <p:spPr>
          <a:xfrm>
            <a:off x="5950556" y="1552521"/>
            <a:ext cx="1164499" cy="307777"/>
          </a:xfrm>
          <a:prstGeom prst="rect">
            <a:avLst/>
          </a:prstGeom>
          <a:noFill/>
          <a:ln>
            <a:solidFill>
              <a:schemeClr val="accent1"/>
            </a:solidFill>
          </a:ln>
        </p:spPr>
        <p:txBody>
          <a:bodyPr wrap="square" rtlCol="0">
            <a:spAutoFit/>
          </a:bodyPr>
          <a:lstStyle/>
          <a:p>
            <a:r>
              <a:rPr kumimoji="1" lang="en-US" altLang="ja-JP" sz="1400" dirty="0"/>
              <a:t>Y</a:t>
            </a:r>
            <a:r>
              <a:rPr kumimoji="1" lang="ja-JP" altLang="en-US" sz="1400" dirty="0"/>
              <a:t>型絶縁体</a:t>
            </a:r>
          </a:p>
        </p:txBody>
      </p:sp>
      <p:sp>
        <p:nvSpPr>
          <p:cNvPr id="42" name="フリーフォーム 41"/>
          <p:cNvSpPr/>
          <p:nvPr/>
        </p:nvSpPr>
        <p:spPr>
          <a:xfrm>
            <a:off x="6346065" y="1876425"/>
            <a:ext cx="350010" cy="476250"/>
          </a:xfrm>
          <a:custGeom>
            <a:avLst/>
            <a:gdLst>
              <a:gd name="connsiteX0" fmla="*/ 216660 w 350010"/>
              <a:gd name="connsiteY0" fmla="*/ 0 h 476250"/>
              <a:gd name="connsiteX1" fmla="*/ 73785 w 350010"/>
              <a:gd name="connsiteY1" fmla="*/ 47625 h 476250"/>
              <a:gd name="connsiteX2" fmla="*/ 35685 w 350010"/>
              <a:gd name="connsiteY2" fmla="*/ 190500 h 476250"/>
              <a:gd name="connsiteX3" fmla="*/ 16635 w 350010"/>
              <a:gd name="connsiteY3" fmla="*/ 333375 h 476250"/>
              <a:gd name="connsiteX4" fmla="*/ 292860 w 350010"/>
              <a:gd name="connsiteY4" fmla="*/ 409575 h 476250"/>
              <a:gd name="connsiteX5" fmla="*/ 350010 w 350010"/>
              <a:gd name="connsiteY5" fmla="*/ 476250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50010" h="476250">
                <a:moveTo>
                  <a:pt x="216660" y="0"/>
                </a:moveTo>
                <a:cubicBezTo>
                  <a:pt x="160303" y="7937"/>
                  <a:pt x="103947" y="15875"/>
                  <a:pt x="73785" y="47625"/>
                </a:cubicBezTo>
                <a:cubicBezTo>
                  <a:pt x="43623" y="79375"/>
                  <a:pt x="45210" y="142875"/>
                  <a:pt x="35685" y="190500"/>
                </a:cubicBezTo>
                <a:cubicBezTo>
                  <a:pt x="26160" y="238125"/>
                  <a:pt x="-26228" y="296863"/>
                  <a:pt x="16635" y="333375"/>
                </a:cubicBezTo>
                <a:cubicBezTo>
                  <a:pt x="59497" y="369888"/>
                  <a:pt x="237298" y="385763"/>
                  <a:pt x="292860" y="409575"/>
                </a:cubicBezTo>
                <a:cubicBezTo>
                  <a:pt x="348422" y="433387"/>
                  <a:pt x="349216" y="454818"/>
                  <a:pt x="350010" y="47625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フリーフォーム 42"/>
          <p:cNvSpPr/>
          <p:nvPr/>
        </p:nvSpPr>
        <p:spPr>
          <a:xfrm>
            <a:off x="6788199" y="1876425"/>
            <a:ext cx="441276" cy="438150"/>
          </a:xfrm>
          <a:custGeom>
            <a:avLst/>
            <a:gdLst>
              <a:gd name="connsiteX0" fmla="*/ 441276 w 441276"/>
              <a:gd name="connsiteY0" fmla="*/ 0 h 438150"/>
              <a:gd name="connsiteX1" fmla="*/ 307926 w 441276"/>
              <a:gd name="connsiteY1" fmla="*/ 114300 h 438150"/>
              <a:gd name="connsiteX2" fmla="*/ 184101 w 441276"/>
              <a:gd name="connsiteY2" fmla="*/ 114300 h 438150"/>
              <a:gd name="connsiteX3" fmla="*/ 31701 w 441276"/>
              <a:gd name="connsiteY3" fmla="*/ 142875 h 438150"/>
              <a:gd name="connsiteX4" fmla="*/ 3126 w 441276"/>
              <a:gd name="connsiteY4" fmla="*/ 247650 h 438150"/>
              <a:gd name="connsiteX5" fmla="*/ 79326 w 441276"/>
              <a:gd name="connsiteY5" fmla="*/ 438150 h 43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1276" h="438150">
                <a:moveTo>
                  <a:pt x="441276" y="0"/>
                </a:moveTo>
                <a:cubicBezTo>
                  <a:pt x="396032" y="47625"/>
                  <a:pt x="350788" y="95250"/>
                  <a:pt x="307926" y="114300"/>
                </a:cubicBezTo>
                <a:cubicBezTo>
                  <a:pt x="265063" y="133350"/>
                  <a:pt x="230138" y="109538"/>
                  <a:pt x="184101" y="114300"/>
                </a:cubicBezTo>
                <a:cubicBezTo>
                  <a:pt x="138063" y="119063"/>
                  <a:pt x="61863" y="120650"/>
                  <a:pt x="31701" y="142875"/>
                </a:cubicBezTo>
                <a:cubicBezTo>
                  <a:pt x="1539" y="165100"/>
                  <a:pt x="-4811" y="198438"/>
                  <a:pt x="3126" y="247650"/>
                </a:cubicBezTo>
                <a:cubicBezTo>
                  <a:pt x="11063" y="296862"/>
                  <a:pt x="45194" y="367506"/>
                  <a:pt x="79326" y="438150"/>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9" name="テキスト ボックス 238"/>
          <p:cNvSpPr txBox="1"/>
          <p:nvPr/>
        </p:nvSpPr>
        <p:spPr>
          <a:xfrm>
            <a:off x="8529492" y="116631"/>
            <a:ext cx="614507" cy="307777"/>
          </a:xfrm>
          <a:prstGeom prst="rect">
            <a:avLst/>
          </a:prstGeom>
          <a:noFill/>
        </p:spPr>
        <p:txBody>
          <a:bodyPr wrap="square" rtlCol="0">
            <a:spAutoFit/>
          </a:bodyPr>
          <a:lstStyle/>
          <a:p>
            <a:r>
              <a:rPr lang="en-US" altLang="ja-JP" sz="1400" dirty="0"/>
              <a:t>4/5</a:t>
            </a:r>
            <a:endParaRPr kumimoji="1" lang="ja-JP" altLang="en-US" sz="1400" dirty="0"/>
          </a:p>
        </p:txBody>
      </p:sp>
      <p:sp>
        <p:nvSpPr>
          <p:cNvPr id="3" name="テキスト ボックス 2"/>
          <p:cNvSpPr txBox="1"/>
          <p:nvPr/>
        </p:nvSpPr>
        <p:spPr>
          <a:xfrm>
            <a:off x="7363581" y="407593"/>
            <a:ext cx="1572331" cy="646331"/>
          </a:xfrm>
          <a:prstGeom prst="rect">
            <a:avLst/>
          </a:prstGeom>
          <a:noFill/>
          <a:ln w="6350">
            <a:solidFill>
              <a:schemeClr val="tx1"/>
            </a:solidFill>
          </a:ln>
        </p:spPr>
        <p:txBody>
          <a:bodyPr wrap="square" rtlCol="0">
            <a:spAutoFit/>
          </a:bodyPr>
          <a:lstStyle/>
          <a:p>
            <a:r>
              <a:rPr lang="ja-JP" altLang="en-US" sz="1200" dirty="0"/>
              <a:t>故障時にワイヤーにかかる</a:t>
            </a:r>
            <a:r>
              <a:rPr lang="ja-JP" altLang="en-US" sz="1200" dirty="0" smtClean="0"/>
              <a:t>部分（</a:t>
            </a:r>
            <a:r>
              <a:rPr lang="ja-JP" altLang="en-US" sz="1200" dirty="0"/>
              <a:t>カエリを入れはずれ防止）</a:t>
            </a:r>
            <a:endParaRPr kumimoji="1" lang="ja-JP" altLang="en-US" sz="1200" dirty="0"/>
          </a:p>
        </p:txBody>
      </p:sp>
      <p:sp>
        <p:nvSpPr>
          <p:cNvPr id="5" name="角丸四角形 4"/>
          <p:cNvSpPr/>
          <p:nvPr/>
        </p:nvSpPr>
        <p:spPr>
          <a:xfrm>
            <a:off x="6263002" y="1589281"/>
            <a:ext cx="2563430" cy="1050537"/>
          </a:xfrm>
          <a:prstGeom prst="roundRect">
            <a:avLst/>
          </a:prstGeom>
          <a:solidFill>
            <a:schemeClr val="accent1">
              <a:alpha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リーフォーム 5"/>
          <p:cNvSpPr/>
          <p:nvPr/>
        </p:nvSpPr>
        <p:spPr>
          <a:xfrm>
            <a:off x="6658898" y="764274"/>
            <a:ext cx="73342" cy="346502"/>
          </a:xfrm>
          <a:custGeom>
            <a:avLst/>
            <a:gdLst>
              <a:gd name="connsiteX0" fmla="*/ 14857 w 42153"/>
              <a:gd name="connsiteY0" fmla="*/ 0 h 232012"/>
              <a:gd name="connsiteX1" fmla="*/ 1209 w 42153"/>
              <a:gd name="connsiteY1" fmla="*/ 177421 h 232012"/>
              <a:gd name="connsiteX2" fmla="*/ 42153 w 42153"/>
              <a:gd name="connsiteY2" fmla="*/ 232012 h 232012"/>
              <a:gd name="connsiteX3" fmla="*/ 42153 w 42153"/>
              <a:gd name="connsiteY3" fmla="*/ 232012 h 232012"/>
            </a:gdLst>
            <a:ahLst/>
            <a:cxnLst>
              <a:cxn ang="0">
                <a:pos x="connsiteX0" y="connsiteY0"/>
              </a:cxn>
              <a:cxn ang="0">
                <a:pos x="connsiteX1" y="connsiteY1"/>
              </a:cxn>
              <a:cxn ang="0">
                <a:pos x="connsiteX2" y="connsiteY2"/>
              </a:cxn>
              <a:cxn ang="0">
                <a:pos x="connsiteX3" y="connsiteY3"/>
              </a:cxn>
            </a:cxnLst>
            <a:rect l="l" t="t" r="r" b="b"/>
            <a:pathLst>
              <a:path w="42153" h="232012">
                <a:moveTo>
                  <a:pt x="14857" y="0"/>
                </a:moveTo>
                <a:cubicBezTo>
                  <a:pt x="5758" y="69376"/>
                  <a:pt x="-3340" y="138752"/>
                  <a:pt x="1209" y="177421"/>
                </a:cubicBezTo>
                <a:cubicBezTo>
                  <a:pt x="5758" y="216090"/>
                  <a:pt x="42153" y="232012"/>
                  <a:pt x="42153" y="232012"/>
                </a:cubicBezTo>
                <a:lnTo>
                  <a:pt x="42153" y="232012"/>
                </a:lnTo>
              </a:path>
            </a:pathLst>
          </a:cu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6" name="テキスト ボックス 265"/>
          <p:cNvSpPr txBox="1"/>
          <p:nvPr/>
        </p:nvSpPr>
        <p:spPr>
          <a:xfrm>
            <a:off x="6532806" y="1107030"/>
            <a:ext cx="2549602" cy="276999"/>
          </a:xfrm>
          <a:prstGeom prst="rect">
            <a:avLst/>
          </a:prstGeom>
          <a:noFill/>
          <a:ln w="6350">
            <a:solidFill>
              <a:schemeClr val="tx1"/>
            </a:solidFill>
          </a:ln>
        </p:spPr>
        <p:txBody>
          <a:bodyPr wrap="square" rtlCol="0">
            <a:spAutoFit/>
          </a:bodyPr>
          <a:lstStyle/>
          <a:p>
            <a:r>
              <a:rPr lang="ja-JP" altLang="en-US" sz="1200" dirty="0" smtClean="0"/>
              <a:t>テフロンで受け、よく滑るようにする。</a:t>
            </a:r>
            <a:endParaRPr kumimoji="1" lang="ja-JP" altLang="en-US" sz="1200" dirty="0"/>
          </a:p>
        </p:txBody>
      </p:sp>
      <p:sp>
        <p:nvSpPr>
          <p:cNvPr id="8" name="フリーフォーム 7"/>
          <p:cNvSpPr/>
          <p:nvPr/>
        </p:nvSpPr>
        <p:spPr>
          <a:xfrm>
            <a:off x="7014949" y="627411"/>
            <a:ext cx="341194" cy="442374"/>
          </a:xfrm>
          <a:custGeom>
            <a:avLst/>
            <a:gdLst>
              <a:gd name="connsiteX0" fmla="*/ 341194 w 341194"/>
              <a:gd name="connsiteY0" fmla="*/ 68625 h 442374"/>
              <a:gd name="connsiteX1" fmla="*/ 177421 w 341194"/>
              <a:gd name="connsiteY1" fmla="*/ 386 h 442374"/>
              <a:gd name="connsiteX2" fmla="*/ 218364 w 341194"/>
              <a:gd name="connsiteY2" fmla="*/ 95920 h 442374"/>
              <a:gd name="connsiteX3" fmla="*/ 259308 w 341194"/>
              <a:gd name="connsiteY3" fmla="*/ 218750 h 442374"/>
              <a:gd name="connsiteX4" fmla="*/ 286603 w 341194"/>
              <a:gd name="connsiteY4" fmla="*/ 368876 h 442374"/>
              <a:gd name="connsiteX5" fmla="*/ 218364 w 341194"/>
              <a:gd name="connsiteY5" fmla="*/ 423467 h 442374"/>
              <a:gd name="connsiteX6" fmla="*/ 109182 w 341194"/>
              <a:gd name="connsiteY6" fmla="*/ 437114 h 442374"/>
              <a:gd name="connsiteX7" fmla="*/ 0 w 341194"/>
              <a:gd name="connsiteY7" fmla="*/ 341580 h 44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1194" h="442374">
                <a:moveTo>
                  <a:pt x="341194" y="68625"/>
                </a:moveTo>
                <a:cubicBezTo>
                  <a:pt x="269543" y="32231"/>
                  <a:pt x="197893" y="-4163"/>
                  <a:pt x="177421" y="386"/>
                </a:cubicBezTo>
                <a:cubicBezTo>
                  <a:pt x="156949" y="4935"/>
                  <a:pt x="204716" y="59526"/>
                  <a:pt x="218364" y="95920"/>
                </a:cubicBezTo>
                <a:cubicBezTo>
                  <a:pt x="232012" y="132314"/>
                  <a:pt x="247935" y="173257"/>
                  <a:pt x="259308" y="218750"/>
                </a:cubicBezTo>
                <a:cubicBezTo>
                  <a:pt x="270681" y="264243"/>
                  <a:pt x="293427" y="334757"/>
                  <a:pt x="286603" y="368876"/>
                </a:cubicBezTo>
                <a:cubicBezTo>
                  <a:pt x="279779" y="402996"/>
                  <a:pt x="247934" y="412094"/>
                  <a:pt x="218364" y="423467"/>
                </a:cubicBezTo>
                <a:cubicBezTo>
                  <a:pt x="188794" y="434840"/>
                  <a:pt x="145576" y="450762"/>
                  <a:pt x="109182" y="437114"/>
                </a:cubicBezTo>
                <a:cubicBezTo>
                  <a:pt x="72788" y="423466"/>
                  <a:pt x="36394" y="382523"/>
                  <a:pt x="0" y="341580"/>
                </a:cubicBezTo>
              </a:path>
            </a:pathLst>
          </a:custGeom>
          <a:no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8"/>
          <p:cNvSpPr/>
          <p:nvPr/>
        </p:nvSpPr>
        <p:spPr>
          <a:xfrm>
            <a:off x="7135195" y="4605021"/>
            <a:ext cx="902033" cy="1490212"/>
          </a:xfrm>
          <a:custGeom>
            <a:avLst/>
            <a:gdLst>
              <a:gd name="connsiteX0" fmla="*/ 0 w 807742"/>
              <a:gd name="connsiteY0" fmla="*/ 0 h 1389413"/>
              <a:gd name="connsiteX1" fmla="*/ 356260 w 807742"/>
              <a:gd name="connsiteY1" fmla="*/ 190005 h 1389413"/>
              <a:gd name="connsiteX2" fmla="*/ 795647 w 807742"/>
              <a:gd name="connsiteY2" fmla="*/ 771896 h 1389413"/>
              <a:gd name="connsiteX3" fmla="*/ 641268 w 807742"/>
              <a:gd name="connsiteY3" fmla="*/ 1389413 h 1389413"/>
            </a:gdLst>
            <a:ahLst/>
            <a:cxnLst>
              <a:cxn ang="0">
                <a:pos x="connsiteX0" y="connsiteY0"/>
              </a:cxn>
              <a:cxn ang="0">
                <a:pos x="connsiteX1" y="connsiteY1"/>
              </a:cxn>
              <a:cxn ang="0">
                <a:pos x="connsiteX2" y="connsiteY2"/>
              </a:cxn>
              <a:cxn ang="0">
                <a:pos x="connsiteX3" y="connsiteY3"/>
              </a:cxn>
            </a:cxnLst>
            <a:rect l="l" t="t" r="r" b="b"/>
            <a:pathLst>
              <a:path w="807742" h="1389413">
                <a:moveTo>
                  <a:pt x="0" y="0"/>
                </a:moveTo>
                <a:cubicBezTo>
                  <a:pt x="111826" y="30678"/>
                  <a:pt x="223652" y="61356"/>
                  <a:pt x="356260" y="190005"/>
                </a:cubicBezTo>
                <a:cubicBezTo>
                  <a:pt x="488868" y="318654"/>
                  <a:pt x="748146" y="571995"/>
                  <a:pt x="795647" y="771896"/>
                </a:cubicBezTo>
                <a:cubicBezTo>
                  <a:pt x="843148" y="971797"/>
                  <a:pt x="742208" y="1180605"/>
                  <a:pt x="641268" y="1389413"/>
                </a:cubicBezTo>
              </a:path>
            </a:pathLst>
          </a:cu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6828758" y="4411536"/>
            <a:ext cx="2077827" cy="307777"/>
          </a:xfrm>
          <a:prstGeom prst="rect">
            <a:avLst/>
          </a:prstGeom>
          <a:solidFill>
            <a:schemeClr val="accent1">
              <a:lumMod val="20000"/>
              <a:lumOff val="80000"/>
            </a:schemeClr>
          </a:solidFill>
        </p:spPr>
        <p:txBody>
          <a:bodyPr wrap="square" rtlCol="0">
            <a:spAutoFit/>
          </a:bodyPr>
          <a:lstStyle/>
          <a:p>
            <a:r>
              <a:rPr lang="en-US" altLang="ja-JP" sz="1400" dirty="0"/>
              <a:t>AI robot </a:t>
            </a:r>
            <a:r>
              <a:rPr lang="en-US" altLang="ja-JP" sz="1400" dirty="0" err="1"/>
              <a:t>washlet</a:t>
            </a:r>
            <a:r>
              <a:rPr lang="en-US" altLang="ja-JP" sz="1400" dirty="0"/>
              <a:t> included</a:t>
            </a:r>
            <a:endParaRPr kumimoji="1" lang="ja-JP" altLang="en-US" sz="1400" dirty="0"/>
          </a:p>
        </p:txBody>
      </p:sp>
    </p:spTree>
    <p:extLst>
      <p:ext uri="{BB962C8B-B14F-4D97-AF65-F5344CB8AC3E}">
        <p14:creationId xmlns:p14="http://schemas.microsoft.com/office/powerpoint/2010/main" val="2476066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 name="グループ化 54"/>
          <p:cNvGrpSpPr/>
          <p:nvPr/>
        </p:nvGrpSpPr>
        <p:grpSpPr>
          <a:xfrm>
            <a:off x="288411" y="1776606"/>
            <a:ext cx="3297964" cy="2060522"/>
            <a:chOff x="667266" y="2115832"/>
            <a:chExt cx="7378357" cy="3417040"/>
          </a:xfrm>
        </p:grpSpPr>
        <p:grpSp>
          <p:nvGrpSpPr>
            <p:cNvPr id="56" name="グループ化 39"/>
            <p:cNvGrpSpPr/>
            <p:nvPr/>
          </p:nvGrpSpPr>
          <p:grpSpPr>
            <a:xfrm>
              <a:off x="667266" y="2115832"/>
              <a:ext cx="7378357" cy="3417040"/>
              <a:chOff x="260741" y="2660128"/>
              <a:chExt cx="7378357" cy="3417040"/>
            </a:xfrm>
          </p:grpSpPr>
          <p:pic>
            <p:nvPicPr>
              <p:cNvPr id="58" name="Picture 4" descr="イラスト　ドローン に対する画像結果"/>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0741" y="2762863"/>
                <a:ext cx="5455158" cy="3314305"/>
              </a:xfrm>
              <a:prstGeom prst="rect">
                <a:avLst/>
              </a:prstGeom>
              <a:noFill/>
              <a:extLst>
                <a:ext uri="{909E8E84-426E-40DD-AFC4-6F175D3DCCD1}">
                  <a14:hiddenFill xmlns:a14="http://schemas.microsoft.com/office/drawing/2010/main">
                    <a:solidFill>
                      <a:srgbClr val="FFFFFF"/>
                    </a:solidFill>
                  </a14:hiddenFill>
                </a:ext>
              </a:extLst>
            </p:spPr>
          </p:pic>
          <p:grpSp>
            <p:nvGrpSpPr>
              <p:cNvPr id="59" name="グループ化 42"/>
              <p:cNvGrpSpPr/>
              <p:nvPr/>
            </p:nvGrpSpPr>
            <p:grpSpPr>
              <a:xfrm>
                <a:off x="2215095" y="2660128"/>
                <a:ext cx="5424003" cy="2846072"/>
                <a:chOff x="2215095" y="2660128"/>
                <a:chExt cx="5424003" cy="2846072"/>
              </a:xfrm>
            </p:grpSpPr>
            <p:sp>
              <p:nvSpPr>
                <p:cNvPr id="60" name="フリーフォーム 59"/>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フリーフォーム 60"/>
                <p:cNvSpPr/>
                <p:nvPr/>
              </p:nvSpPr>
              <p:spPr>
                <a:xfrm>
                  <a:off x="2651854" y="3618590"/>
                  <a:ext cx="363763" cy="752416"/>
                </a:xfrm>
                <a:custGeom>
                  <a:avLst/>
                  <a:gdLst>
                    <a:gd name="connsiteX0" fmla="*/ 1200 w 408394"/>
                    <a:gd name="connsiteY0" fmla="*/ 0 h 533400"/>
                    <a:gd name="connsiteX1" fmla="*/ 7550 w 408394"/>
                    <a:gd name="connsiteY1" fmla="*/ 158750 h 533400"/>
                    <a:gd name="connsiteX2" fmla="*/ 58350 w 408394"/>
                    <a:gd name="connsiteY2" fmla="*/ 311150 h 533400"/>
                    <a:gd name="connsiteX3" fmla="*/ 267900 w 408394"/>
                    <a:gd name="connsiteY3" fmla="*/ 355600 h 533400"/>
                    <a:gd name="connsiteX4" fmla="*/ 337750 w 408394"/>
                    <a:gd name="connsiteY4" fmla="*/ 355600 h 533400"/>
                    <a:gd name="connsiteX5" fmla="*/ 401250 w 408394"/>
                    <a:gd name="connsiteY5" fmla="*/ 381000 h 533400"/>
                    <a:gd name="connsiteX6" fmla="*/ 407600 w 408394"/>
                    <a:gd name="connsiteY6" fmla="*/ 488950 h 533400"/>
                    <a:gd name="connsiteX7" fmla="*/ 407600 w 408394"/>
                    <a:gd name="connsiteY7" fmla="*/ 533400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8394" h="533400">
                      <a:moveTo>
                        <a:pt x="1200" y="0"/>
                      </a:moveTo>
                      <a:cubicBezTo>
                        <a:pt x="-388" y="53446"/>
                        <a:pt x="-1975" y="106892"/>
                        <a:pt x="7550" y="158750"/>
                      </a:cubicBezTo>
                      <a:cubicBezTo>
                        <a:pt x="17075" y="210608"/>
                        <a:pt x="14958" y="278342"/>
                        <a:pt x="58350" y="311150"/>
                      </a:cubicBezTo>
                      <a:cubicBezTo>
                        <a:pt x="101742" y="343958"/>
                        <a:pt x="221333" y="348192"/>
                        <a:pt x="267900" y="355600"/>
                      </a:cubicBezTo>
                      <a:cubicBezTo>
                        <a:pt x="314467" y="363008"/>
                        <a:pt x="315525" y="351367"/>
                        <a:pt x="337750" y="355600"/>
                      </a:cubicBezTo>
                      <a:cubicBezTo>
                        <a:pt x="359975" y="359833"/>
                        <a:pt x="389608" y="358775"/>
                        <a:pt x="401250" y="381000"/>
                      </a:cubicBezTo>
                      <a:cubicBezTo>
                        <a:pt x="412892" y="403225"/>
                        <a:pt x="406542" y="463550"/>
                        <a:pt x="407600" y="488950"/>
                      </a:cubicBezTo>
                      <a:cubicBezTo>
                        <a:pt x="408658" y="514350"/>
                        <a:pt x="408129" y="523875"/>
                        <a:pt x="407600" y="533400"/>
                      </a:cubicBezTo>
                    </a:path>
                  </a:pathLst>
                </a:custGeom>
                <a:noFill/>
                <a:ln w="222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角丸四角形 61"/>
                <p:cNvSpPr/>
                <p:nvPr/>
              </p:nvSpPr>
              <p:spPr>
                <a:xfrm rot="1200000">
                  <a:off x="2580660" y="4095308"/>
                  <a:ext cx="181881" cy="457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角丸四角形 62"/>
                <p:cNvSpPr/>
                <p:nvPr/>
              </p:nvSpPr>
              <p:spPr>
                <a:xfrm rot="-1320000">
                  <a:off x="3199962" y="4072447"/>
                  <a:ext cx="181881" cy="457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小波 63"/>
                <p:cNvSpPr/>
                <p:nvPr/>
              </p:nvSpPr>
              <p:spPr>
                <a:xfrm rot="5400000">
                  <a:off x="7189048" y="3126361"/>
                  <a:ext cx="396044" cy="504056"/>
                </a:xfrm>
                <a:prstGeom prst="doubleWav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角丸四角形 64"/>
                <p:cNvSpPr/>
                <p:nvPr/>
              </p:nvSpPr>
              <p:spPr>
                <a:xfrm rot="5400000">
                  <a:off x="3356863" y="4361223"/>
                  <a:ext cx="181881" cy="4571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2215095" y="4454959"/>
                  <a:ext cx="1596977" cy="105124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3839368" y="4807258"/>
                  <a:ext cx="1972376"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円/楕円 67"/>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円弧 68"/>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0" name="フリーフォーム 69"/>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フリーフォーム 70"/>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月 71"/>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2333409" y="4562597"/>
                  <a:ext cx="1337120" cy="748717"/>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pic>
          <p:nvPicPr>
            <p:cNvPr id="57" name="Picture 2" descr="ソファーに座る イラスト に対する画像結果"/>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817638" y="4043789"/>
              <a:ext cx="1166473" cy="695933"/>
            </a:xfrm>
            <a:prstGeom prst="rect">
              <a:avLst/>
            </a:prstGeom>
            <a:noFill/>
            <a:extLst>
              <a:ext uri="{909E8E84-426E-40DD-AFC4-6F175D3DCCD1}">
                <a14:hiddenFill xmlns:a14="http://schemas.microsoft.com/office/drawing/2010/main">
                  <a:solidFill>
                    <a:srgbClr val="FFFFFF"/>
                  </a:solidFill>
                </a14:hiddenFill>
              </a:ext>
            </a:extLst>
          </p:spPr>
        </p:pic>
      </p:grpSp>
      <p:sp>
        <p:nvSpPr>
          <p:cNvPr id="4" name="AutoShape 2" descr="https://4.bp.blogspot.com/-bpRAktDRy3Y/WGnPYN1nibI/AAAAAAABA5c/4UKn82O-hx0npPoYWVqcFXlUALmmLCmhACLcB/s800/mountain_yama.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 name="AutoShape 4" descr="https://4.bp.blogspot.com/-bpRAktDRy3Y/WGnPYN1nibI/AAAAAAABA5c/4UKn82O-hx0npPoYWVqcFXlUALmmLCmhACLcB/s800/mountain_yama.p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8" name="グループ化 7"/>
          <p:cNvGrpSpPr/>
          <p:nvPr/>
        </p:nvGrpSpPr>
        <p:grpSpPr>
          <a:xfrm>
            <a:off x="307974" y="862626"/>
            <a:ext cx="8368481" cy="5530766"/>
            <a:chOff x="307975" y="2483015"/>
            <a:chExt cx="7262072" cy="3382691"/>
          </a:xfrm>
        </p:grpSpPr>
        <p:pic>
          <p:nvPicPr>
            <p:cNvPr id="1030" name="Picture 6" descr="https://4.bp.blogspot.com/-bpRAktDRy3Y/WGnPYN1nibI/AAAAAAABA5c/4UKn82O-hx0npPoYWVqcFXlUALmmLCmhACLcB/s800/mountain_yama.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23728" y="3733594"/>
              <a:ext cx="2536456" cy="145672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https://4.bp.blogspot.com/-bpRAktDRy3Y/WGnPYN1nibI/AAAAAAABA5c/4UKn82O-hx0npPoYWVqcFXlUALmmLCmhACLcB/s800/mountain_yama.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17844" y="3711371"/>
              <a:ext cx="2752203" cy="1456722"/>
            </a:xfrm>
            <a:prstGeom prst="rect">
              <a:avLst/>
            </a:prstGeom>
            <a:noFill/>
            <a:extLst>
              <a:ext uri="{909E8E84-426E-40DD-AFC4-6F175D3DCCD1}">
                <a14:hiddenFill xmlns:a14="http://schemas.microsoft.com/office/drawing/2010/main">
                  <a:solidFill>
                    <a:srgbClr val="FFFFFF"/>
                  </a:solidFill>
                </a14:hiddenFill>
              </a:ext>
            </a:extLst>
          </p:spPr>
        </p:pic>
        <p:sp>
          <p:nvSpPr>
            <p:cNvPr id="6" name="フローチャート: 手作業 5"/>
            <p:cNvSpPr/>
            <p:nvPr/>
          </p:nvSpPr>
          <p:spPr>
            <a:xfrm flipV="1">
              <a:off x="2655079" y="4221467"/>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ローチャート: 手作業 8"/>
            <p:cNvSpPr/>
            <p:nvPr/>
          </p:nvSpPr>
          <p:spPr>
            <a:xfrm flipV="1">
              <a:off x="3338920" y="3913491"/>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ローチャート: 手作業 9"/>
            <p:cNvSpPr/>
            <p:nvPr/>
          </p:nvSpPr>
          <p:spPr>
            <a:xfrm flipV="1">
              <a:off x="5508104" y="4142111"/>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フローチャート: 手作業 14"/>
            <p:cNvSpPr/>
            <p:nvPr/>
          </p:nvSpPr>
          <p:spPr>
            <a:xfrm flipV="1">
              <a:off x="6148226" y="3824072"/>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フローチャート: 手作業 15"/>
            <p:cNvSpPr/>
            <p:nvPr/>
          </p:nvSpPr>
          <p:spPr>
            <a:xfrm flipV="1">
              <a:off x="6737604" y="4083217"/>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ローチャート: 手作業 16"/>
            <p:cNvSpPr/>
            <p:nvPr/>
          </p:nvSpPr>
          <p:spPr>
            <a:xfrm flipV="1">
              <a:off x="3851920" y="4057507"/>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フローチャート: 手作業 17"/>
            <p:cNvSpPr/>
            <p:nvPr/>
          </p:nvSpPr>
          <p:spPr>
            <a:xfrm flipV="1">
              <a:off x="2006075" y="4699518"/>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ローチャート: 手作業 18"/>
            <p:cNvSpPr/>
            <p:nvPr/>
          </p:nvSpPr>
          <p:spPr>
            <a:xfrm flipV="1">
              <a:off x="1187624" y="4708462"/>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フローチャート: 手作業 21"/>
            <p:cNvSpPr/>
            <p:nvPr/>
          </p:nvSpPr>
          <p:spPr>
            <a:xfrm flipV="1">
              <a:off x="4139952" y="4332654"/>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フリーフォーム 20"/>
            <p:cNvSpPr/>
            <p:nvPr/>
          </p:nvSpPr>
          <p:spPr>
            <a:xfrm>
              <a:off x="3405352" y="3941379"/>
              <a:ext cx="457200" cy="120978"/>
            </a:xfrm>
            <a:custGeom>
              <a:avLst/>
              <a:gdLst>
                <a:gd name="connsiteX0" fmla="*/ 0 w 457200"/>
                <a:gd name="connsiteY0" fmla="*/ 0 h 120978"/>
                <a:gd name="connsiteX1" fmla="*/ 346841 w 457200"/>
                <a:gd name="connsiteY1" fmla="*/ 110359 h 120978"/>
                <a:gd name="connsiteX2" fmla="*/ 457200 w 457200"/>
                <a:gd name="connsiteY2" fmla="*/ 110359 h 120978"/>
              </a:gdLst>
              <a:ahLst/>
              <a:cxnLst>
                <a:cxn ang="0">
                  <a:pos x="connsiteX0" y="connsiteY0"/>
                </a:cxn>
                <a:cxn ang="0">
                  <a:pos x="connsiteX1" y="connsiteY1"/>
                </a:cxn>
                <a:cxn ang="0">
                  <a:pos x="connsiteX2" y="connsiteY2"/>
                </a:cxn>
              </a:cxnLst>
              <a:rect l="l" t="t" r="r" b="b"/>
              <a:pathLst>
                <a:path w="457200" h="120978">
                  <a:moveTo>
                    <a:pt x="0" y="0"/>
                  </a:moveTo>
                  <a:cubicBezTo>
                    <a:pt x="135320" y="45983"/>
                    <a:pt x="270641" y="91966"/>
                    <a:pt x="346841" y="110359"/>
                  </a:cubicBezTo>
                  <a:cubicBezTo>
                    <a:pt x="423041" y="128752"/>
                    <a:pt x="440120" y="119555"/>
                    <a:pt x="457200" y="11035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リーフォーム 23"/>
            <p:cNvSpPr/>
            <p:nvPr/>
          </p:nvSpPr>
          <p:spPr>
            <a:xfrm>
              <a:off x="3894083" y="4114800"/>
              <a:ext cx="252248" cy="204952"/>
            </a:xfrm>
            <a:custGeom>
              <a:avLst/>
              <a:gdLst>
                <a:gd name="connsiteX0" fmla="*/ 0 w 252248"/>
                <a:gd name="connsiteY0" fmla="*/ 0 h 204952"/>
                <a:gd name="connsiteX1" fmla="*/ 94593 w 252248"/>
                <a:gd name="connsiteY1" fmla="*/ 126124 h 204952"/>
                <a:gd name="connsiteX2" fmla="*/ 252248 w 252248"/>
                <a:gd name="connsiteY2" fmla="*/ 204952 h 204952"/>
              </a:gdLst>
              <a:ahLst/>
              <a:cxnLst>
                <a:cxn ang="0">
                  <a:pos x="connsiteX0" y="connsiteY0"/>
                </a:cxn>
                <a:cxn ang="0">
                  <a:pos x="connsiteX1" y="connsiteY1"/>
                </a:cxn>
                <a:cxn ang="0">
                  <a:pos x="connsiteX2" y="connsiteY2"/>
                </a:cxn>
              </a:cxnLst>
              <a:rect l="l" t="t" r="r" b="b"/>
              <a:pathLst>
                <a:path w="252248" h="204952">
                  <a:moveTo>
                    <a:pt x="0" y="0"/>
                  </a:moveTo>
                  <a:cubicBezTo>
                    <a:pt x="26276" y="45982"/>
                    <a:pt x="52552" y="91965"/>
                    <a:pt x="94593" y="126124"/>
                  </a:cubicBezTo>
                  <a:cubicBezTo>
                    <a:pt x="136634" y="160283"/>
                    <a:pt x="194441" y="182617"/>
                    <a:pt x="252248" y="20495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フリーフォーム 25"/>
            <p:cNvSpPr/>
            <p:nvPr/>
          </p:nvSpPr>
          <p:spPr>
            <a:xfrm>
              <a:off x="4193628" y="4209393"/>
              <a:ext cx="1292772" cy="508584"/>
            </a:xfrm>
            <a:custGeom>
              <a:avLst/>
              <a:gdLst>
                <a:gd name="connsiteX0" fmla="*/ 0 w 1292772"/>
                <a:gd name="connsiteY0" fmla="*/ 173421 h 508584"/>
                <a:gd name="connsiteX1" fmla="*/ 346841 w 1292772"/>
                <a:gd name="connsiteY1" fmla="*/ 441435 h 508584"/>
                <a:gd name="connsiteX2" fmla="*/ 472965 w 1292772"/>
                <a:gd name="connsiteY2" fmla="*/ 504497 h 508584"/>
                <a:gd name="connsiteX3" fmla="*/ 677917 w 1292772"/>
                <a:gd name="connsiteY3" fmla="*/ 488731 h 508584"/>
                <a:gd name="connsiteX4" fmla="*/ 930165 w 1292772"/>
                <a:gd name="connsiteY4" fmla="*/ 378373 h 508584"/>
                <a:gd name="connsiteX5" fmla="*/ 1292772 w 1292772"/>
                <a:gd name="connsiteY5" fmla="*/ 0 h 5085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92772" h="508584">
                  <a:moveTo>
                    <a:pt x="0" y="173421"/>
                  </a:moveTo>
                  <a:cubicBezTo>
                    <a:pt x="134006" y="279838"/>
                    <a:pt x="268013" y="386256"/>
                    <a:pt x="346841" y="441435"/>
                  </a:cubicBezTo>
                  <a:cubicBezTo>
                    <a:pt x="425669" y="496614"/>
                    <a:pt x="417786" y="496614"/>
                    <a:pt x="472965" y="504497"/>
                  </a:cubicBezTo>
                  <a:cubicBezTo>
                    <a:pt x="528144" y="512380"/>
                    <a:pt x="601717" y="509752"/>
                    <a:pt x="677917" y="488731"/>
                  </a:cubicBezTo>
                  <a:cubicBezTo>
                    <a:pt x="754117" y="467710"/>
                    <a:pt x="827689" y="459828"/>
                    <a:pt x="930165" y="378373"/>
                  </a:cubicBezTo>
                  <a:cubicBezTo>
                    <a:pt x="1032641" y="296918"/>
                    <a:pt x="1162706" y="148459"/>
                    <a:pt x="1292772"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フリーフォーム 26"/>
            <p:cNvSpPr/>
            <p:nvPr/>
          </p:nvSpPr>
          <p:spPr>
            <a:xfrm>
              <a:off x="5549462" y="3846786"/>
              <a:ext cx="599090" cy="315311"/>
            </a:xfrm>
            <a:custGeom>
              <a:avLst/>
              <a:gdLst>
                <a:gd name="connsiteX0" fmla="*/ 0 w 599090"/>
                <a:gd name="connsiteY0" fmla="*/ 315311 h 315311"/>
                <a:gd name="connsiteX1" fmla="*/ 283779 w 599090"/>
                <a:gd name="connsiteY1" fmla="*/ 220717 h 315311"/>
                <a:gd name="connsiteX2" fmla="*/ 599090 w 599090"/>
                <a:gd name="connsiteY2" fmla="*/ 0 h 315311"/>
              </a:gdLst>
              <a:ahLst/>
              <a:cxnLst>
                <a:cxn ang="0">
                  <a:pos x="connsiteX0" y="connsiteY0"/>
                </a:cxn>
                <a:cxn ang="0">
                  <a:pos x="connsiteX1" y="connsiteY1"/>
                </a:cxn>
                <a:cxn ang="0">
                  <a:pos x="connsiteX2" y="connsiteY2"/>
                </a:cxn>
              </a:cxnLst>
              <a:rect l="l" t="t" r="r" b="b"/>
              <a:pathLst>
                <a:path w="599090" h="315311">
                  <a:moveTo>
                    <a:pt x="0" y="315311"/>
                  </a:moveTo>
                  <a:cubicBezTo>
                    <a:pt x="91965" y="294290"/>
                    <a:pt x="183931" y="273269"/>
                    <a:pt x="283779" y="220717"/>
                  </a:cubicBezTo>
                  <a:cubicBezTo>
                    <a:pt x="383627" y="168165"/>
                    <a:pt x="491358" y="84082"/>
                    <a:pt x="59909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フリーフォーム 28"/>
            <p:cNvSpPr/>
            <p:nvPr/>
          </p:nvSpPr>
          <p:spPr>
            <a:xfrm>
              <a:off x="6195848" y="3831021"/>
              <a:ext cx="504497" cy="270992"/>
            </a:xfrm>
            <a:custGeom>
              <a:avLst/>
              <a:gdLst>
                <a:gd name="connsiteX0" fmla="*/ 0 w 504497"/>
                <a:gd name="connsiteY0" fmla="*/ 0 h 270992"/>
                <a:gd name="connsiteX1" fmla="*/ 204952 w 504497"/>
                <a:gd name="connsiteY1" fmla="*/ 126124 h 270992"/>
                <a:gd name="connsiteX2" fmla="*/ 378373 w 504497"/>
                <a:gd name="connsiteY2" fmla="*/ 252248 h 270992"/>
                <a:gd name="connsiteX3" fmla="*/ 504497 w 504497"/>
                <a:gd name="connsiteY3" fmla="*/ 268013 h 270992"/>
              </a:gdLst>
              <a:ahLst/>
              <a:cxnLst>
                <a:cxn ang="0">
                  <a:pos x="connsiteX0" y="connsiteY0"/>
                </a:cxn>
                <a:cxn ang="0">
                  <a:pos x="connsiteX1" y="connsiteY1"/>
                </a:cxn>
                <a:cxn ang="0">
                  <a:pos x="connsiteX2" y="connsiteY2"/>
                </a:cxn>
                <a:cxn ang="0">
                  <a:pos x="connsiteX3" y="connsiteY3"/>
                </a:cxn>
              </a:cxnLst>
              <a:rect l="l" t="t" r="r" b="b"/>
              <a:pathLst>
                <a:path w="504497" h="270992">
                  <a:moveTo>
                    <a:pt x="0" y="0"/>
                  </a:moveTo>
                  <a:cubicBezTo>
                    <a:pt x="70945" y="42041"/>
                    <a:pt x="141890" y="84083"/>
                    <a:pt x="204952" y="126124"/>
                  </a:cubicBezTo>
                  <a:cubicBezTo>
                    <a:pt x="268014" y="168165"/>
                    <a:pt x="328449" y="228600"/>
                    <a:pt x="378373" y="252248"/>
                  </a:cubicBezTo>
                  <a:cubicBezTo>
                    <a:pt x="428297" y="275896"/>
                    <a:pt x="466397" y="271954"/>
                    <a:pt x="504497" y="26801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フリーフォーム 29"/>
            <p:cNvSpPr/>
            <p:nvPr/>
          </p:nvSpPr>
          <p:spPr>
            <a:xfrm>
              <a:off x="2680138" y="3894083"/>
              <a:ext cx="693683" cy="362607"/>
            </a:xfrm>
            <a:custGeom>
              <a:avLst/>
              <a:gdLst>
                <a:gd name="connsiteX0" fmla="*/ 693683 w 693683"/>
                <a:gd name="connsiteY0" fmla="*/ 0 h 362607"/>
                <a:gd name="connsiteX1" fmla="*/ 441434 w 693683"/>
                <a:gd name="connsiteY1" fmla="*/ 141889 h 362607"/>
                <a:gd name="connsiteX2" fmla="*/ 236483 w 693683"/>
                <a:gd name="connsiteY2" fmla="*/ 283779 h 362607"/>
                <a:gd name="connsiteX3" fmla="*/ 110359 w 693683"/>
                <a:gd name="connsiteY3" fmla="*/ 331076 h 362607"/>
                <a:gd name="connsiteX4" fmla="*/ 0 w 693683"/>
                <a:gd name="connsiteY4" fmla="*/ 362607 h 3626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3683" h="362607">
                  <a:moveTo>
                    <a:pt x="693683" y="0"/>
                  </a:moveTo>
                  <a:cubicBezTo>
                    <a:pt x="605658" y="47296"/>
                    <a:pt x="517634" y="94593"/>
                    <a:pt x="441434" y="141889"/>
                  </a:cubicBezTo>
                  <a:cubicBezTo>
                    <a:pt x="365234" y="189185"/>
                    <a:pt x="291662" y="252248"/>
                    <a:pt x="236483" y="283779"/>
                  </a:cubicBezTo>
                  <a:cubicBezTo>
                    <a:pt x="181304" y="315310"/>
                    <a:pt x="149773" y="317938"/>
                    <a:pt x="110359" y="331076"/>
                  </a:cubicBezTo>
                  <a:cubicBezTo>
                    <a:pt x="70945" y="344214"/>
                    <a:pt x="35472" y="353410"/>
                    <a:pt x="0" y="36260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ローチャート: 手作業 31"/>
            <p:cNvSpPr/>
            <p:nvPr/>
          </p:nvSpPr>
          <p:spPr>
            <a:xfrm flipV="1">
              <a:off x="414656" y="4725144"/>
              <a:ext cx="45719" cy="144016"/>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リーフォーム 30"/>
            <p:cNvSpPr/>
            <p:nvPr/>
          </p:nvSpPr>
          <p:spPr>
            <a:xfrm>
              <a:off x="2049517" y="4272455"/>
              <a:ext cx="583324" cy="503872"/>
            </a:xfrm>
            <a:custGeom>
              <a:avLst/>
              <a:gdLst>
                <a:gd name="connsiteX0" fmla="*/ 583324 w 583324"/>
                <a:gd name="connsiteY0" fmla="*/ 0 h 503872"/>
                <a:gd name="connsiteX1" fmla="*/ 204952 w 583324"/>
                <a:gd name="connsiteY1" fmla="*/ 457200 h 503872"/>
                <a:gd name="connsiteX2" fmla="*/ 141890 w 583324"/>
                <a:gd name="connsiteY2" fmla="*/ 488731 h 503872"/>
                <a:gd name="connsiteX3" fmla="*/ 0 w 583324"/>
                <a:gd name="connsiteY3" fmla="*/ 457200 h 503872"/>
              </a:gdLst>
              <a:ahLst/>
              <a:cxnLst>
                <a:cxn ang="0">
                  <a:pos x="connsiteX0" y="connsiteY0"/>
                </a:cxn>
                <a:cxn ang="0">
                  <a:pos x="connsiteX1" y="connsiteY1"/>
                </a:cxn>
                <a:cxn ang="0">
                  <a:pos x="connsiteX2" y="connsiteY2"/>
                </a:cxn>
                <a:cxn ang="0">
                  <a:pos x="connsiteX3" y="connsiteY3"/>
                </a:cxn>
              </a:cxnLst>
              <a:rect l="l" t="t" r="r" b="b"/>
              <a:pathLst>
                <a:path w="583324" h="503872">
                  <a:moveTo>
                    <a:pt x="583324" y="0"/>
                  </a:moveTo>
                  <a:cubicBezTo>
                    <a:pt x="430924" y="187872"/>
                    <a:pt x="278524" y="375745"/>
                    <a:pt x="204952" y="457200"/>
                  </a:cubicBezTo>
                  <a:cubicBezTo>
                    <a:pt x="131380" y="538655"/>
                    <a:pt x="176049" y="488731"/>
                    <a:pt x="141890" y="488731"/>
                  </a:cubicBezTo>
                  <a:cubicBezTo>
                    <a:pt x="107731" y="488731"/>
                    <a:pt x="53865" y="472965"/>
                    <a:pt x="0" y="45720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フリーフォーム 33"/>
            <p:cNvSpPr/>
            <p:nvPr/>
          </p:nvSpPr>
          <p:spPr>
            <a:xfrm>
              <a:off x="1229710" y="4745421"/>
              <a:ext cx="788276" cy="63062"/>
            </a:xfrm>
            <a:custGeom>
              <a:avLst/>
              <a:gdLst>
                <a:gd name="connsiteX0" fmla="*/ 0 w 788276"/>
                <a:gd name="connsiteY0" fmla="*/ 0 h 63062"/>
                <a:gd name="connsiteX1" fmla="*/ 441435 w 788276"/>
                <a:gd name="connsiteY1" fmla="*/ 63062 h 63062"/>
                <a:gd name="connsiteX2" fmla="*/ 788276 w 788276"/>
                <a:gd name="connsiteY2" fmla="*/ 0 h 63062"/>
              </a:gdLst>
              <a:ahLst/>
              <a:cxnLst>
                <a:cxn ang="0">
                  <a:pos x="connsiteX0" y="connsiteY0"/>
                </a:cxn>
                <a:cxn ang="0">
                  <a:pos x="connsiteX1" y="connsiteY1"/>
                </a:cxn>
                <a:cxn ang="0">
                  <a:pos x="connsiteX2" y="connsiteY2"/>
                </a:cxn>
              </a:cxnLst>
              <a:rect l="l" t="t" r="r" b="b"/>
              <a:pathLst>
                <a:path w="788276" h="63062">
                  <a:moveTo>
                    <a:pt x="0" y="0"/>
                  </a:moveTo>
                  <a:cubicBezTo>
                    <a:pt x="155028" y="31531"/>
                    <a:pt x="310056" y="63062"/>
                    <a:pt x="441435" y="63062"/>
                  </a:cubicBezTo>
                  <a:cubicBezTo>
                    <a:pt x="572814" y="63062"/>
                    <a:pt x="680545" y="31531"/>
                    <a:pt x="788276"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フリーフォーム 35"/>
            <p:cNvSpPr/>
            <p:nvPr/>
          </p:nvSpPr>
          <p:spPr>
            <a:xfrm>
              <a:off x="414656" y="4761186"/>
              <a:ext cx="788276" cy="63062"/>
            </a:xfrm>
            <a:custGeom>
              <a:avLst/>
              <a:gdLst>
                <a:gd name="connsiteX0" fmla="*/ 0 w 788276"/>
                <a:gd name="connsiteY0" fmla="*/ 0 h 63062"/>
                <a:gd name="connsiteX1" fmla="*/ 441435 w 788276"/>
                <a:gd name="connsiteY1" fmla="*/ 63062 h 63062"/>
                <a:gd name="connsiteX2" fmla="*/ 788276 w 788276"/>
                <a:gd name="connsiteY2" fmla="*/ 0 h 63062"/>
              </a:gdLst>
              <a:ahLst/>
              <a:cxnLst>
                <a:cxn ang="0">
                  <a:pos x="connsiteX0" y="connsiteY0"/>
                </a:cxn>
                <a:cxn ang="0">
                  <a:pos x="connsiteX1" y="connsiteY1"/>
                </a:cxn>
                <a:cxn ang="0">
                  <a:pos x="connsiteX2" y="connsiteY2"/>
                </a:cxn>
              </a:cxnLst>
              <a:rect l="l" t="t" r="r" b="b"/>
              <a:pathLst>
                <a:path w="788276" h="63062">
                  <a:moveTo>
                    <a:pt x="0" y="0"/>
                  </a:moveTo>
                  <a:cubicBezTo>
                    <a:pt x="155028" y="31531"/>
                    <a:pt x="310056" y="63062"/>
                    <a:pt x="441435" y="63062"/>
                  </a:cubicBezTo>
                  <a:cubicBezTo>
                    <a:pt x="572814" y="63062"/>
                    <a:pt x="680545" y="31531"/>
                    <a:pt x="788276"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上矢印 32"/>
            <p:cNvSpPr/>
            <p:nvPr/>
          </p:nvSpPr>
          <p:spPr>
            <a:xfrm>
              <a:off x="2794005" y="4274951"/>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上矢印 36"/>
            <p:cNvSpPr/>
            <p:nvPr/>
          </p:nvSpPr>
          <p:spPr>
            <a:xfrm>
              <a:off x="3662855" y="4095677"/>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上矢印 40"/>
            <p:cNvSpPr/>
            <p:nvPr/>
          </p:nvSpPr>
          <p:spPr>
            <a:xfrm>
              <a:off x="3950287" y="4365483"/>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上矢印 41"/>
            <p:cNvSpPr/>
            <p:nvPr/>
          </p:nvSpPr>
          <p:spPr>
            <a:xfrm>
              <a:off x="5646104" y="4150688"/>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上矢印 42"/>
            <p:cNvSpPr/>
            <p:nvPr/>
          </p:nvSpPr>
          <p:spPr>
            <a:xfrm>
              <a:off x="6487918" y="4129515"/>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307975" y="4896778"/>
              <a:ext cx="1885673" cy="13296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上矢印 43"/>
            <p:cNvSpPr/>
            <p:nvPr/>
          </p:nvSpPr>
          <p:spPr>
            <a:xfrm>
              <a:off x="738874" y="4881012"/>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上矢印 44"/>
            <p:cNvSpPr/>
            <p:nvPr/>
          </p:nvSpPr>
          <p:spPr>
            <a:xfrm>
              <a:off x="1623848" y="4860819"/>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上矢印 45"/>
            <p:cNvSpPr/>
            <p:nvPr/>
          </p:nvSpPr>
          <p:spPr>
            <a:xfrm>
              <a:off x="2123728" y="4808483"/>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4536229" y="4785998"/>
              <a:ext cx="319551" cy="146106"/>
            </a:xfrm>
            <a:prstGeom prst="rect">
              <a:avLst/>
            </a:prstGeom>
            <a:blipFill>
              <a:blip r:embed="rId6"/>
              <a:tile tx="0" ty="0" sx="100000" sy="100000" flip="none" algn="tl"/>
            </a:bli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上矢印 47"/>
            <p:cNvSpPr/>
            <p:nvPr/>
          </p:nvSpPr>
          <p:spPr>
            <a:xfrm>
              <a:off x="4660184" y="4745421"/>
              <a:ext cx="139840" cy="321156"/>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460375" y="5202168"/>
              <a:ext cx="790436" cy="307777"/>
            </a:xfrm>
            <a:prstGeom prst="rect">
              <a:avLst/>
            </a:prstGeom>
            <a:noFill/>
          </p:spPr>
          <p:txBody>
            <a:bodyPr wrap="square" rtlCol="0">
              <a:spAutoFit/>
            </a:bodyPr>
            <a:lstStyle/>
            <a:p>
              <a:r>
                <a:rPr kumimoji="1" lang="ja-JP" altLang="en-US" sz="1400" dirty="0"/>
                <a:t>人工島</a:t>
              </a:r>
            </a:p>
          </p:txBody>
        </p:sp>
        <p:sp>
          <p:nvSpPr>
            <p:cNvPr id="49" name="テキスト ボックス 48"/>
            <p:cNvSpPr txBox="1"/>
            <p:nvPr/>
          </p:nvSpPr>
          <p:spPr>
            <a:xfrm>
              <a:off x="1280207" y="5190316"/>
              <a:ext cx="790436" cy="307777"/>
            </a:xfrm>
            <a:prstGeom prst="rect">
              <a:avLst/>
            </a:prstGeom>
            <a:noFill/>
          </p:spPr>
          <p:txBody>
            <a:bodyPr wrap="square" rtlCol="0">
              <a:spAutoFit/>
            </a:bodyPr>
            <a:lstStyle/>
            <a:p>
              <a:r>
                <a:rPr kumimoji="1" lang="ja-JP" altLang="en-US" sz="1400" dirty="0"/>
                <a:t>人工島</a:t>
              </a:r>
            </a:p>
          </p:txBody>
        </p:sp>
        <p:sp>
          <p:nvSpPr>
            <p:cNvPr id="11" name="テキスト ボックス 10"/>
            <p:cNvSpPr txBox="1"/>
            <p:nvPr/>
          </p:nvSpPr>
          <p:spPr>
            <a:xfrm>
              <a:off x="2534595" y="5282162"/>
              <a:ext cx="5035452" cy="583544"/>
            </a:xfrm>
            <a:prstGeom prst="rect">
              <a:avLst/>
            </a:prstGeom>
            <a:noFill/>
            <a:ln>
              <a:solidFill>
                <a:schemeClr val="tx1"/>
              </a:solidFill>
            </a:ln>
          </p:spPr>
          <p:txBody>
            <a:bodyPr wrap="square" rtlCol="0">
              <a:spAutoFit/>
            </a:bodyPr>
            <a:lstStyle/>
            <a:p>
              <a:r>
                <a:rPr kumimoji="1" lang="ja-JP" altLang="en-US" sz="1400" dirty="0"/>
                <a:t>　長時間ワイヤーや中継鉄塔等に負荷をかけないよう、故障時にワイヤを引っ張りながらも停止する位置には和らかい、あるいはバネ性の受台を用意する。尚、海上では人工島（碇を下ろし動かないようにする。）を設定し、　その上に受け台を用意する。（海上では、重量増加による沈み込みを利用）</a:t>
              </a:r>
            </a:p>
          </p:txBody>
        </p:sp>
        <p:sp>
          <p:nvSpPr>
            <p:cNvPr id="50" name="上矢印 49"/>
            <p:cNvSpPr/>
            <p:nvPr/>
          </p:nvSpPr>
          <p:spPr>
            <a:xfrm>
              <a:off x="687594" y="5572213"/>
              <a:ext cx="121371" cy="160578"/>
            </a:xfrm>
            <a:prstGeom prst="up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989767" y="4923660"/>
              <a:ext cx="504496" cy="369332"/>
            </a:xfrm>
            <a:prstGeom prst="rect">
              <a:avLst/>
            </a:prstGeom>
            <a:noFill/>
          </p:spPr>
          <p:txBody>
            <a:bodyPr wrap="square" rtlCol="0">
              <a:spAutoFit/>
            </a:bodyPr>
            <a:lstStyle/>
            <a:p>
              <a:r>
                <a:rPr kumimoji="1" lang="ja-JP" altLang="en-US" dirty="0">
                  <a:solidFill>
                    <a:srgbClr val="FF0000"/>
                  </a:solidFill>
                </a:rPr>
                <a:t>海</a:t>
              </a:r>
            </a:p>
          </p:txBody>
        </p:sp>
        <p:sp>
          <p:nvSpPr>
            <p:cNvPr id="84" name="テキスト ボックス 83"/>
            <p:cNvSpPr txBox="1"/>
            <p:nvPr/>
          </p:nvSpPr>
          <p:spPr>
            <a:xfrm>
              <a:off x="2398717" y="2899841"/>
              <a:ext cx="1859482" cy="320008"/>
            </a:xfrm>
            <a:prstGeom prst="rect">
              <a:avLst/>
            </a:prstGeom>
            <a:noFill/>
          </p:spPr>
          <p:txBody>
            <a:bodyPr wrap="square" rtlCol="0">
              <a:spAutoFit/>
            </a:bodyPr>
            <a:lstStyle/>
            <a:p>
              <a:r>
                <a:rPr lang="ja-JP" altLang="en-US" sz="1400" dirty="0"/>
                <a:t>　故障後ワイヤーの位置</a:t>
              </a:r>
              <a:endParaRPr lang="en-US" altLang="ja-JP" sz="1400" dirty="0"/>
            </a:p>
            <a:p>
              <a:r>
                <a:rPr lang="ja-JP" altLang="en-US" sz="1400" dirty="0"/>
                <a:t>（</a:t>
              </a:r>
              <a:r>
                <a:rPr kumimoji="1" lang="en-US" altLang="ja-JP" sz="1400" dirty="0"/>
                <a:t>AWR</a:t>
              </a:r>
              <a:r>
                <a:rPr kumimoji="1" lang="ja-JP" altLang="en-US" sz="1400" dirty="0"/>
                <a:t>の重みで、下がる）</a:t>
              </a:r>
            </a:p>
          </p:txBody>
        </p:sp>
        <p:sp>
          <p:nvSpPr>
            <p:cNvPr id="85" name="テキスト ボックス 84"/>
            <p:cNvSpPr txBox="1"/>
            <p:nvPr/>
          </p:nvSpPr>
          <p:spPr>
            <a:xfrm>
              <a:off x="2133544" y="2483015"/>
              <a:ext cx="2029267" cy="188240"/>
            </a:xfrm>
            <a:prstGeom prst="rect">
              <a:avLst/>
            </a:prstGeom>
            <a:noFill/>
          </p:spPr>
          <p:txBody>
            <a:bodyPr wrap="square" rtlCol="0">
              <a:spAutoFit/>
            </a:bodyPr>
            <a:lstStyle/>
            <a:p>
              <a:r>
                <a:rPr lang="ja-JP" altLang="en-US" sz="1400" dirty="0"/>
                <a:t>故障前のワイヤーの位置</a:t>
              </a:r>
              <a:endParaRPr kumimoji="1" lang="ja-JP" altLang="en-US" sz="1400" dirty="0"/>
            </a:p>
          </p:txBody>
        </p:sp>
        <p:sp>
          <p:nvSpPr>
            <p:cNvPr id="91" name="テキスト ボックス 90"/>
            <p:cNvSpPr txBox="1"/>
            <p:nvPr/>
          </p:nvSpPr>
          <p:spPr>
            <a:xfrm>
              <a:off x="381638" y="4262431"/>
              <a:ext cx="2029267" cy="188240"/>
            </a:xfrm>
            <a:prstGeom prst="rect">
              <a:avLst/>
            </a:prstGeom>
            <a:solidFill>
              <a:schemeClr val="bg1"/>
            </a:solidFill>
          </p:spPr>
          <p:txBody>
            <a:bodyPr wrap="square" rtlCol="0">
              <a:spAutoFit/>
            </a:bodyPr>
            <a:lstStyle/>
            <a:p>
              <a:endParaRPr kumimoji="1" lang="ja-JP" altLang="en-US" sz="1400" dirty="0"/>
            </a:p>
          </p:txBody>
        </p:sp>
        <p:sp>
          <p:nvSpPr>
            <p:cNvPr id="92" name="テキスト ボックス 91"/>
            <p:cNvSpPr txBox="1"/>
            <p:nvPr/>
          </p:nvSpPr>
          <p:spPr>
            <a:xfrm>
              <a:off x="2189926" y="3990186"/>
              <a:ext cx="783224" cy="188240"/>
            </a:xfrm>
            <a:prstGeom prst="rect">
              <a:avLst/>
            </a:prstGeom>
            <a:noFill/>
          </p:spPr>
          <p:txBody>
            <a:bodyPr wrap="square" rtlCol="0">
              <a:spAutoFit/>
            </a:bodyPr>
            <a:lstStyle/>
            <a:p>
              <a:r>
                <a:rPr lang="ja-JP" altLang="en-US" sz="1400" dirty="0"/>
                <a:t>　凹み量</a:t>
              </a:r>
              <a:endParaRPr kumimoji="1" lang="ja-JP" altLang="en-US" sz="1400" dirty="0"/>
            </a:p>
          </p:txBody>
        </p:sp>
        <p:sp>
          <p:nvSpPr>
            <p:cNvPr id="93" name="テキスト ボックス 92"/>
            <p:cNvSpPr txBox="1"/>
            <p:nvPr/>
          </p:nvSpPr>
          <p:spPr>
            <a:xfrm>
              <a:off x="593755" y="4180831"/>
              <a:ext cx="1850380" cy="320008"/>
            </a:xfrm>
            <a:prstGeom prst="rect">
              <a:avLst/>
            </a:prstGeom>
            <a:noFill/>
          </p:spPr>
          <p:txBody>
            <a:bodyPr wrap="square" rtlCol="0">
              <a:spAutoFit/>
            </a:bodyPr>
            <a:lstStyle/>
            <a:p>
              <a:r>
                <a:rPr lang="ja-JP" altLang="en-US" sz="1400" dirty="0"/>
                <a:t>　故障時</a:t>
              </a:r>
              <a:r>
                <a:rPr lang="en-US" altLang="ja-JP" sz="1400" dirty="0"/>
                <a:t>AWR</a:t>
              </a:r>
              <a:r>
                <a:rPr lang="ja-JP" altLang="en-US" sz="1400" dirty="0"/>
                <a:t>受け台</a:t>
              </a:r>
              <a:endParaRPr lang="en-US" altLang="ja-JP" sz="1400" dirty="0"/>
            </a:p>
            <a:p>
              <a:r>
                <a:rPr lang="ja-JP" altLang="en-US" sz="1400" dirty="0"/>
                <a:t>（バネ又は和らかい部材）</a:t>
              </a:r>
              <a:endParaRPr kumimoji="1" lang="ja-JP" altLang="en-US" sz="1400" dirty="0"/>
            </a:p>
          </p:txBody>
        </p:sp>
        <p:sp>
          <p:nvSpPr>
            <p:cNvPr id="97" name="テキスト ボックス 96"/>
            <p:cNvSpPr txBox="1"/>
            <p:nvPr/>
          </p:nvSpPr>
          <p:spPr>
            <a:xfrm>
              <a:off x="1803373" y="3174753"/>
              <a:ext cx="1535547" cy="320008"/>
            </a:xfrm>
            <a:prstGeom prst="rect">
              <a:avLst/>
            </a:prstGeom>
            <a:noFill/>
            <a:ln>
              <a:solidFill>
                <a:schemeClr val="tx1"/>
              </a:solidFill>
            </a:ln>
          </p:spPr>
          <p:txBody>
            <a:bodyPr wrap="square" rtlCol="0">
              <a:spAutoFit/>
            </a:bodyPr>
            <a:lstStyle/>
            <a:p>
              <a:r>
                <a:rPr lang="ja-JP" altLang="en-US" sz="1400" dirty="0"/>
                <a:t>　テフロン等、滑りやすい素材で受ける</a:t>
              </a:r>
              <a:endParaRPr kumimoji="1" lang="ja-JP" altLang="en-US" sz="1400" dirty="0"/>
            </a:p>
          </p:txBody>
        </p:sp>
      </p:grpSp>
      <p:sp>
        <p:nvSpPr>
          <p:cNvPr id="14" name="テキスト ボックス 13"/>
          <p:cNvSpPr txBox="1"/>
          <p:nvPr/>
        </p:nvSpPr>
        <p:spPr>
          <a:xfrm>
            <a:off x="939024" y="5860136"/>
            <a:ext cx="1878142" cy="369332"/>
          </a:xfrm>
          <a:prstGeom prst="rect">
            <a:avLst/>
          </a:prstGeom>
          <a:noFill/>
        </p:spPr>
        <p:txBody>
          <a:bodyPr wrap="square" rtlCol="0">
            <a:spAutoFit/>
          </a:bodyPr>
          <a:lstStyle/>
          <a:p>
            <a:r>
              <a:rPr kumimoji="1" lang="ja-JP" altLang="en-US" dirty="0"/>
              <a:t>＝</a:t>
            </a:r>
            <a:r>
              <a:rPr kumimoji="1" lang="en-US" altLang="ja-JP" sz="1600" dirty="0"/>
              <a:t>AWR</a:t>
            </a:r>
            <a:r>
              <a:rPr kumimoji="1" lang="ja-JP" altLang="en-US" sz="1600" dirty="0"/>
              <a:t>受け台箇所</a:t>
            </a:r>
          </a:p>
        </p:txBody>
      </p:sp>
      <p:cxnSp>
        <p:nvCxnSpPr>
          <p:cNvPr id="76" name="直線コネクタ 75"/>
          <p:cNvCxnSpPr>
            <a:stCxn id="60" idx="27"/>
            <a:endCxn id="61" idx="0"/>
          </p:cNvCxnSpPr>
          <p:nvPr/>
        </p:nvCxnSpPr>
        <p:spPr>
          <a:xfrm>
            <a:off x="1357310" y="1921181"/>
            <a:ext cx="354" cy="43339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1666042" y="2034134"/>
            <a:ext cx="354" cy="433391"/>
          </a:xfrm>
          <a:prstGeom prst="line">
            <a:avLst/>
          </a:prstGeom>
          <a:ln w="28575">
            <a:solidFill>
              <a:srgbClr val="FF0000"/>
            </a:solidFill>
            <a:prstDash val="sysDash"/>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endCxn id="58" idx="0"/>
          </p:cNvCxnSpPr>
          <p:nvPr/>
        </p:nvCxnSpPr>
        <p:spPr>
          <a:xfrm>
            <a:off x="460375" y="1052736"/>
            <a:ext cx="1047204" cy="78582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0" name="直線コネクタ 39"/>
          <p:cNvCxnSpPr>
            <a:stCxn id="72" idx="3"/>
          </p:cNvCxnSpPr>
          <p:nvPr/>
        </p:nvCxnSpPr>
        <p:spPr>
          <a:xfrm flipV="1">
            <a:off x="1512773" y="1268760"/>
            <a:ext cx="1499897" cy="583161"/>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flipV="1">
            <a:off x="1512773" y="1313126"/>
            <a:ext cx="1499897" cy="58316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412111" y="1085218"/>
            <a:ext cx="1047204" cy="78582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81" name="フリーフォーム 80"/>
          <p:cNvSpPr/>
          <p:nvPr/>
        </p:nvSpPr>
        <p:spPr>
          <a:xfrm>
            <a:off x="237506" y="760021"/>
            <a:ext cx="2909455" cy="820762"/>
          </a:xfrm>
          <a:custGeom>
            <a:avLst/>
            <a:gdLst>
              <a:gd name="connsiteX0" fmla="*/ 0 w 2909455"/>
              <a:gd name="connsiteY0" fmla="*/ 0 h 820762"/>
              <a:gd name="connsiteX1" fmla="*/ 629393 w 2909455"/>
              <a:gd name="connsiteY1" fmla="*/ 451262 h 820762"/>
              <a:gd name="connsiteX2" fmla="*/ 1199408 w 2909455"/>
              <a:gd name="connsiteY2" fmla="*/ 795647 h 820762"/>
              <a:gd name="connsiteX3" fmla="*/ 1603169 w 2909455"/>
              <a:gd name="connsiteY3" fmla="*/ 748145 h 820762"/>
              <a:gd name="connsiteX4" fmla="*/ 2909455 w 2909455"/>
              <a:gd name="connsiteY4" fmla="*/ 380010 h 820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9455" h="820762">
                <a:moveTo>
                  <a:pt x="0" y="0"/>
                </a:moveTo>
                <a:cubicBezTo>
                  <a:pt x="214746" y="159327"/>
                  <a:pt x="429492" y="318654"/>
                  <a:pt x="629393" y="451262"/>
                </a:cubicBezTo>
                <a:cubicBezTo>
                  <a:pt x="829294" y="583870"/>
                  <a:pt x="1037112" y="746167"/>
                  <a:pt x="1199408" y="795647"/>
                </a:cubicBezTo>
                <a:cubicBezTo>
                  <a:pt x="1361704" y="845128"/>
                  <a:pt x="1318161" y="817418"/>
                  <a:pt x="1603169" y="748145"/>
                </a:cubicBezTo>
                <a:cubicBezTo>
                  <a:pt x="1888177" y="678872"/>
                  <a:pt x="2398816" y="529441"/>
                  <a:pt x="2909455" y="380010"/>
                </a:cubicBezTo>
              </a:path>
            </a:pathLst>
          </a:cu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フリーフォーム 82"/>
          <p:cNvSpPr/>
          <p:nvPr/>
        </p:nvSpPr>
        <p:spPr>
          <a:xfrm>
            <a:off x="237506" y="808038"/>
            <a:ext cx="2909455" cy="820762"/>
          </a:xfrm>
          <a:custGeom>
            <a:avLst/>
            <a:gdLst>
              <a:gd name="connsiteX0" fmla="*/ 0 w 2909455"/>
              <a:gd name="connsiteY0" fmla="*/ 0 h 820762"/>
              <a:gd name="connsiteX1" fmla="*/ 629393 w 2909455"/>
              <a:gd name="connsiteY1" fmla="*/ 451262 h 820762"/>
              <a:gd name="connsiteX2" fmla="*/ 1199408 w 2909455"/>
              <a:gd name="connsiteY2" fmla="*/ 795647 h 820762"/>
              <a:gd name="connsiteX3" fmla="*/ 1603169 w 2909455"/>
              <a:gd name="connsiteY3" fmla="*/ 748145 h 820762"/>
              <a:gd name="connsiteX4" fmla="*/ 2909455 w 2909455"/>
              <a:gd name="connsiteY4" fmla="*/ 380010 h 820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09455" h="820762">
                <a:moveTo>
                  <a:pt x="0" y="0"/>
                </a:moveTo>
                <a:cubicBezTo>
                  <a:pt x="214746" y="159327"/>
                  <a:pt x="429492" y="318654"/>
                  <a:pt x="629393" y="451262"/>
                </a:cubicBezTo>
                <a:cubicBezTo>
                  <a:pt x="829294" y="583870"/>
                  <a:pt x="1037112" y="746167"/>
                  <a:pt x="1199408" y="795647"/>
                </a:cubicBezTo>
                <a:cubicBezTo>
                  <a:pt x="1361704" y="845128"/>
                  <a:pt x="1318161" y="817418"/>
                  <a:pt x="1603169" y="748145"/>
                </a:cubicBezTo>
                <a:cubicBezTo>
                  <a:pt x="1888177" y="678872"/>
                  <a:pt x="2398816" y="529441"/>
                  <a:pt x="2909455" y="380010"/>
                </a:cubicBezTo>
              </a:path>
            </a:pathLst>
          </a:cu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フリーフォーム 81"/>
          <p:cNvSpPr/>
          <p:nvPr/>
        </p:nvSpPr>
        <p:spPr>
          <a:xfrm>
            <a:off x="2087635" y="999707"/>
            <a:ext cx="311181" cy="365955"/>
          </a:xfrm>
          <a:custGeom>
            <a:avLst/>
            <a:gdLst>
              <a:gd name="connsiteX0" fmla="*/ 311181 w 311181"/>
              <a:gd name="connsiteY0" fmla="*/ 9696 h 365955"/>
              <a:gd name="connsiteX1" fmla="*/ 2422 w 311181"/>
              <a:gd name="connsiteY1" fmla="*/ 45322 h 365955"/>
              <a:gd name="connsiteX2" fmla="*/ 192427 w 311181"/>
              <a:gd name="connsiteY2" fmla="*/ 365955 h 365955"/>
            </a:gdLst>
            <a:ahLst/>
            <a:cxnLst>
              <a:cxn ang="0">
                <a:pos x="connsiteX0" y="connsiteY0"/>
              </a:cxn>
              <a:cxn ang="0">
                <a:pos x="connsiteX1" y="connsiteY1"/>
              </a:cxn>
              <a:cxn ang="0">
                <a:pos x="connsiteX2" y="connsiteY2"/>
              </a:cxn>
            </a:cxnLst>
            <a:rect l="l" t="t" r="r" b="b"/>
            <a:pathLst>
              <a:path w="311181" h="365955">
                <a:moveTo>
                  <a:pt x="311181" y="9696"/>
                </a:moveTo>
                <a:cubicBezTo>
                  <a:pt x="166697" y="-2180"/>
                  <a:pt x="22214" y="-14055"/>
                  <a:pt x="2422" y="45322"/>
                </a:cubicBezTo>
                <a:cubicBezTo>
                  <a:pt x="-17370" y="104699"/>
                  <a:pt x="87528" y="235327"/>
                  <a:pt x="192427" y="365955"/>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フリーフォーム 86"/>
          <p:cNvSpPr/>
          <p:nvPr/>
        </p:nvSpPr>
        <p:spPr>
          <a:xfrm>
            <a:off x="2493818" y="1523124"/>
            <a:ext cx="380011" cy="182511"/>
          </a:xfrm>
          <a:custGeom>
            <a:avLst/>
            <a:gdLst>
              <a:gd name="connsiteX0" fmla="*/ 0 w 380011"/>
              <a:gd name="connsiteY0" fmla="*/ 32544 h 182511"/>
              <a:gd name="connsiteX1" fmla="*/ 154379 w 380011"/>
              <a:gd name="connsiteY1" fmla="*/ 8793 h 182511"/>
              <a:gd name="connsiteX2" fmla="*/ 154379 w 380011"/>
              <a:gd name="connsiteY2" fmla="*/ 163172 h 182511"/>
              <a:gd name="connsiteX3" fmla="*/ 380011 w 380011"/>
              <a:gd name="connsiteY3" fmla="*/ 175047 h 182511"/>
            </a:gdLst>
            <a:ahLst/>
            <a:cxnLst>
              <a:cxn ang="0">
                <a:pos x="connsiteX0" y="connsiteY0"/>
              </a:cxn>
              <a:cxn ang="0">
                <a:pos x="connsiteX1" y="connsiteY1"/>
              </a:cxn>
              <a:cxn ang="0">
                <a:pos x="connsiteX2" y="connsiteY2"/>
              </a:cxn>
              <a:cxn ang="0">
                <a:pos x="connsiteX3" y="connsiteY3"/>
              </a:cxn>
            </a:cxnLst>
            <a:rect l="l" t="t" r="r" b="b"/>
            <a:pathLst>
              <a:path w="380011" h="182511">
                <a:moveTo>
                  <a:pt x="0" y="32544"/>
                </a:moveTo>
                <a:cubicBezTo>
                  <a:pt x="64324" y="9783"/>
                  <a:pt x="128649" y="-12978"/>
                  <a:pt x="154379" y="8793"/>
                </a:cubicBezTo>
                <a:cubicBezTo>
                  <a:pt x="180109" y="30564"/>
                  <a:pt x="116774" y="135463"/>
                  <a:pt x="154379" y="163172"/>
                </a:cubicBezTo>
                <a:cubicBezTo>
                  <a:pt x="191984" y="190881"/>
                  <a:pt x="285997" y="182964"/>
                  <a:pt x="380011" y="175047"/>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a:off x="612775" y="3519062"/>
            <a:ext cx="1868162" cy="78206"/>
          </a:xfrm>
          <a:prstGeom prst="rect">
            <a:avLst/>
          </a:prstGeom>
          <a:blipFill>
            <a:blip r:embed="rId7"/>
            <a:tile tx="0" ty="0" sx="100000" sy="100000" flip="none" algn="tl"/>
          </a:blipFill>
          <a:ln>
            <a:solidFill>
              <a:srgbClr val="B2AA1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a:off x="623302" y="3375308"/>
            <a:ext cx="1868162" cy="78206"/>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上矢印 88"/>
          <p:cNvSpPr/>
          <p:nvPr/>
        </p:nvSpPr>
        <p:spPr>
          <a:xfrm>
            <a:off x="684025" y="3673414"/>
            <a:ext cx="132655" cy="240607"/>
          </a:xfrm>
          <a:prstGeom prst="up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上矢印 94"/>
          <p:cNvSpPr/>
          <p:nvPr/>
        </p:nvSpPr>
        <p:spPr>
          <a:xfrm flipV="1">
            <a:off x="2513345" y="3376151"/>
            <a:ext cx="132655" cy="240607"/>
          </a:xfrm>
          <a:prstGeom prst="upArrow">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フリーフォーム 93"/>
          <p:cNvSpPr/>
          <p:nvPr/>
        </p:nvSpPr>
        <p:spPr>
          <a:xfrm>
            <a:off x="1428915" y="1900052"/>
            <a:ext cx="601766" cy="384011"/>
          </a:xfrm>
          <a:custGeom>
            <a:avLst/>
            <a:gdLst>
              <a:gd name="connsiteX0" fmla="*/ 7999 w 601766"/>
              <a:gd name="connsiteY0" fmla="*/ 0 h 384011"/>
              <a:gd name="connsiteX1" fmla="*/ 7999 w 601766"/>
              <a:gd name="connsiteY1" fmla="*/ 178130 h 384011"/>
              <a:gd name="connsiteX2" fmla="*/ 91127 w 601766"/>
              <a:gd name="connsiteY2" fmla="*/ 380010 h 384011"/>
              <a:gd name="connsiteX3" fmla="*/ 281132 w 601766"/>
              <a:gd name="connsiteY3" fmla="*/ 308758 h 384011"/>
              <a:gd name="connsiteX4" fmla="*/ 352384 w 601766"/>
              <a:gd name="connsiteY4" fmla="*/ 261257 h 384011"/>
              <a:gd name="connsiteX5" fmla="*/ 601766 w 601766"/>
              <a:gd name="connsiteY5" fmla="*/ 296883 h 384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766" h="384011">
                <a:moveTo>
                  <a:pt x="7999" y="0"/>
                </a:moveTo>
                <a:cubicBezTo>
                  <a:pt x="1071" y="57397"/>
                  <a:pt x="-5856" y="114795"/>
                  <a:pt x="7999" y="178130"/>
                </a:cubicBezTo>
                <a:cubicBezTo>
                  <a:pt x="21854" y="241465"/>
                  <a:pt x="45605" y="358239"/>
                  <a:pt x="91127" y="380010"/>
                </a:cubicBezTo>
                <a:cubicBezTo>
                  <a:pt x="136649" y="401781"/>
                  <a:pt x="237589" y="328550"/>
                  <a:pt x="281132" y="308758"/>
                </a:cubicBezTo>
                <a:cubicBezTo>
                  <a:pt x="324675" y="288966"/>
                  <a:pt x="298945" y="263236"/>
                  <a:pt x="352384" y="261257"/>
                </a:cubicBezTo>
                <a:cubicBezTo>
                  <a:pt x="405823" y="259278"/>
                  <a:pt x="503794" y="278080"/>
                  <a:pt x="601766" y="296883"/>
                </a:cubicBezTo>
              </a:path>
            </a:pathLst>
          </a:cu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9" name="直線矢印コネクタ 98"/>
          <p:cNvCxnSpPr/>
          <p:nvPr/>
        </p:nvCxnSpPr>
        <p:spPr>
          <a:xfrm>
            <a:off x="460375" y="1365662"/>
            <a:ext cx="633265" cy="4222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直線矢印コネクタ 100"/>
          <p:cNvCxnSpPr/>
          <p:nvPr/>
        </p:nvCxnSpPr>
        <p:spPr>
          <a:xfrm flipH="1">
            <a:off x="1904898" y="1674135"/>
            <a:ext cx="576040" cy="1944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2" name="テキスト ボックス 101"/>
          <p:cNvSpPr txBox="1"/>
          <p:nvPr/>
        </p:nvSpPr>
        <p:spPr>
          <a:xfrm>
            <a:off x="442079" y="1512613"/>
            <a:ext cx="647302" cy="276999"/>
          </a:xfrm>
          <a:prstGeom prst="rect">
            <a:avLst/>
          </a:prstGeom>
          <a:noFill/>
        </p:spPr>
        <p:txBody>
          <a:bodyPr wrap="square" rtlCol="0">
            <a:spAutoFit/>
          </a:bodyPr>
          <a:lstStyle/>
          <a:p>
            <a:r>
              <a:rPr lang="ja-JP" altLang="en-US" sz="1200" dirty="0"/>
              <a:t>滑り</a:t>
            </a:r>
            <a:endParaRPr kumimoji="1" lang="ja-JP" altLang="en-US" sz="1200" dirty="0"/>
          </a:p>
        </p:txBody>
      </p:sp>
      <p:sp>
        <p:nvSpPr>
          <p:cNvPr id="104" name="テキスト ボックス 103"/>
          <p:cNvSpPr txBox="1"/>
          <p:nvPr/>
        </p:nvSpPr>
        <p:spPr>
          <a:xfrm>
            <a:off x="2095818" y="1700057"/>
            <a:ext cx="647302" cy="276999"/>
          </a:xfrm>
          <a:prstGeom prst="rect">
            <a:avLst/>
          </a:prstGeom>
          <a:noFill/>
        </p:spPr>
        <p:txBody>
          <a:bodyPr wrap="square" rtlCol="0">
            <a:spAutoFit/>
          </a:bodyPr>
          <a:lstStyle/>
          <a:p>
            <a:r>
              <a:rPr lang="ja-JP" altLang="en-US" sz="1200" dirty="0"/>
              <a:t>滑り</a:t>
            </a:r>
            <a:endParaRPr kumimoji="1" lang="ja-JP" altLang="en-US" sz="1200" dirty="0"/>
          </a:p>
        </p:txBody>
      </p:sp>
      <p:sp>
        <p:nvSpPr>
          <p:cNvPr id="103" name="フローチャート : 論理積ゲート 102"/>
          <p:cNvSpPr/>
          <p:nvPr/>
        </p:nvSpPr>
        <p:spPr>
          <a:xfrm>
            <a:off x="4723770" y="1015026"/>
            <a:ext cx="4312726" cy="1820054"/>
          </a:xfrm>
          <a:prstGeom prst="flowChartDelay">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t>海上では、船が隣接しクレーンで交換する。</a:t>
            </a:r>
            <a:endParaRPr kumimoji="1" lang="en-US" altLang="ja-JP" sz="1400" dirty="0"/>
          </a:p>
          <a:p>
            <a:r>
              <a:rPr kumimoji="1" lang="ja-JP" altLang="en-US" sz="1400" dirty="0"/>
              <a:t>陸上では大型トラックにリプレイス用の</a:t>
            </a:r>
            <a:r>
              <a:rPr kumimoji="1" lang="en-US" altLang="ja-JP" sz="1400" dirty="0"/>
              <a:t>AWR</a:t>
            </a:r>
            <a:r>
              <a:rPr kumimoji="1" lang="ja-JP" altLang="en-US" sz="1400" dirty="0"/>
              <a:t>を用意して、トラック付帯のクレーンで交換する。道路は、リプレイス用の大型トラックが通れるようにする必要があるが、それ以外の道路は不要で、鉄塔とワイヤーでいくらでも延長できるので、便利で安全で安く、長距離が可能であり、また雪に強いというメリットがある。</a:t>
            </a:r>
          </a:p>
        </p:txBody>
      </p:sp>
      <p:sp>
        <p:nvSpPr>
          <p:cNvPr id="106" name="テキスト ボックス 105"/>
          <p:cNvSpPr txBox="1"/>
          <p:nvPr/>
        </p:nvSpPr>
        <p:spPr>
          <a:xfrm>
            <a:off x="8529492" y="116631"/>
            <a:ext cx="614507" cy="307777"/>
          </a:xfrm>
          <a:prstGeom prst="rect">
            <a:avLst/>
          </a:prstGeom>
          <a:noFill/>
        </p:spPr>
        <p:txBody>
          <a:bodyPr wrap="square" rtlCol="0">
            <a:spAutoFit/>
          </a:bodyPr>
          <a:lstStyle/>
          <a:p>
            <a:r>
              <a:rPr lang="en-US" altLang="ja-JP" sz="1400" dirty="0"/>
              <a:t>5/5</a:t>
            </a:r>
            <a:endParaRPr kumimoji="1" lang="ja-JP" altLang="en-US" sz="1400" dirty="0"/>
          </a:p>
        </p:txBody>
      </p:sp>
      <p:sp>
        <p:nvSpPr>
          <p:cNvPr id="13" name="角丸四角形 12"/>
          <p:cNvSpPr/>
          <p:nvPr/>
        </p:nvSpPr>
        <p:spPr>
          <a:xfrm>
            <a:off x="2339192" y="2939191"/>
            <a:ext cx="1134532" cy="4109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　実験をして適正量を決定</a:t>
            </a:r>
          </a:p>
        </p:txBody>
      </p:sp>
      <p:sp>
        <p:nvSpPr>
          <p:cNvPr id="20" name="テキスト ボックス 19"/>
          <p:cNvSpPr txBox="1"/>
          <p:nvPr/>
        </p:nvSpPr>
        <p:spPr>
          <a:xfrm>
            <a:off x="1285358" y="270519"/>
            <a:ext cx="3507308" cy="338554"/>
          </a:xfrm>
          <a:prstGeom prst="rect">
            <a:avLst/>
          </a:prstGeom>
          <a:solidFill>
            <a:srgbClr val="FFFF00"/>
          </a:solidFill>
        </p:spPr>
        <p:txBody>
          <a:bodyPr wrap="square" rtlCol="0">
            <a:spAutoFit/>
          </a:bodyPr>
          <a:lstStyle/>
          <a:p>
            <a:r>
              <a:rPr lang="en-US" altLang="ja-JP" sz="1600" dirty="0"/>
              <a:t>Recovery system in case of AWR failure</a:t>
            </a:r>
            <a:endParaRPr kumimoji="1" lang="ja-JP" altLang="en-US" sz="1600" dirty="0"/>
          </a:p>
        </p:txBody>
      </p:sp>
      <p:sp>
        <p:nvSpPr>
          <p:cNvPr id="23" name="テキスト ボックス 22"/>
          <p:cNvSpPr txBox="1"/>
          <p:nvPr/>
        </p:nvSpPr>
        <p:spPr>
          <a:xfrm>
            <a:off x="4944366" y="428227"/>
            <a:ext cx="3084018" cy="523220"/>
          </a:xfrm>
          <a:prstGeom prst="rect">
            <a:avLst/>
          </a:prstGeom>
          <a:noFill/>
          <a:ln>
            <a:solidFill>
              <a:srgbClr val="FF0000"/>
            </a:solidFill>
          </a:ln>
        </p:spPr>
        <p:txBody>
          <a:bodyPr wrap="square" rtlCol="0">
            <a:spAutoFit/>
          </a:bodyPr>
          <a:lstStyle/>
          <a:p>
            <a:r>
              <a:rPr kumimoji="1" lang="ja-JP" altLang="en-US" sz="1400" dirty="0"/>
              <a:t>＜複々線が標準＞「</a:t>
            </a:r>
            <a:r>
              <a:rPr kumimoji="1" lang="en-US" altLang="ja-JP" sz="1400" dirty="0"/>
              <a:t>ANA</a:t>
            </a:r>
            <a:r>
              <a:rPr kumimoji="1" lang="ja-JP" altLang="en-US" sz="1400" dirty="0"/>
              <a:t>＆</a:t>
            </a:r>
            <a:r>
              <a:rPr kumimoji="1" lang="en-US" altLang="ja-JP" sz="1400" dirty="0"/>
              <a:t>JAL</a:t>
            </a:r>
            <a:r>
              <a:rPr kumimoji="1" lang="ja-JP" altLang="en-US" sz="1400" dirty="0"/>
              <a:t>の競争」</a:t>
            </a:r>
            <a:endParaRPr kumimoji="1" lang="en-US" altLang="ja-JP" sz="1400" dirty="0"/>
          </a:p>
          <a:p>
            <a:r>
              <a:rPr kumimoji="1" lang="ja-JP" altLang="en-US" sz="1400" dirty="0"/>
              <a:t>メンテナンスや故障で</a:t>
            </a:r>
            <a:r>
              <a:rPr kumimoji="1" lang="en-US" altLang="ja-JP" sz="1400" dirty="0"/>
              <a:t>AWR</a:t>
            </a:r>
            <a:r>
              <a:rPr kumimoji="1" lang="ja-JP" altLang="en-US" sz="1400" dirty="0"/>
              <a:t>を止めない。</a:t>
            </a:r>
          </a:p>
        </p:txBody>
      </p:sp>
    </p:spTree>
    <p:extLst>
      <p:ext uri="{BB962C8B-B14F-4D97-AF65-F5344CB8AC3E}">
        <p14:creationId xmlns:p14="http://schemas.microsoft.com/office/powerpoint/2010/main" val="2890456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332656"/>
            <a:ext cx="8712968" cy="626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円/楕円 3"/>
          <p:cNvSpPr/>
          <p:nvPr/>
        </p:nvSpPr>
        <p:spPr>
          <a:xfrm>
            <a:off x="2019645" y="5318381"/>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1619672" y="5733256"/>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2307677" y="4902410"/>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2620086" y="4509120"/>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2620086" y="4005064"/>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2319705" y="3645024"/>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2077273" y="3356992"/>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1558781" y="3248980"/>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1270749" y="2780928"/>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923430" y="2420888"/>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635398" y="1988840"/>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円/楕円 15"/>
          <p:cNvSpPr/>
          <p:nvPr/>
        </p:nvSpPr>
        <p:spPr>
          <a:xfrm>
            <a:off x="635398" y="1412776"/>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円/楕円 16"/>
          <p:cNvSpPr/>
          <p:nvPr/>
        </p:nvSpPr>
        <p:spPr>
          <a:xfrm>
            <a:off x="456149" y="980728"/>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円/楕円 17"/>
          <p:cNvSpPr/>
          <p:nvPr/>
        </p:nvSpPr>
        <p:spPr>
          <a:xfrm>
            <a:off x="3059832" y="4113076"/>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円/楕円 18"/>
          <p:cNvSpPr/>
          <p:nvPr/>
        </p:nvSpPr>
        <p:spPr>
          <a:xfrm>
            <a:off x="3387263" y="3694899"/>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円/楕円 19"/>
          <p:cNvSpPr/>
          <p:nvPr/>
        </p:nvSpPr>
        <p:spPr>
          <a:xfrm>
            <a:off x="3675295" y="3269548"/>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円/楕円 20"/>
          <p:cNvSpPr/>
          <p:nvPr/>
        </p:nvSpPr>
        <p:spPr>
          <a:xfrm>
            <a:off x="3896827" y="2888940"/>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円/楕円 21"/>
          <p:cNvSpPr/>
          <p:nvPr/>
        </p:nvSpPr>
        <p:spPr>
          <a:xfrm>
            <a:off x="3963327" y="2204864"/>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円/楕円 22"/>
          <p:cNvSpPr/>
          <p:nvPr/>
        </p:nvSpPr>
        <p:spPr>
          <a:xfrm>
            <a:off x="4107343" y="1741503"/>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円/楕円 23"/>
          <p:cNvSpPr/>
          <p:nvPr/>
        </p:nvSpPr>
        <p:spPr>
          <a:xfrm>
            <a:off x="4391980" y="1412776"/>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円/楕円 24"/>
          <p:cNvSpPr/>
          <p:nvPr/>
        </p:nvSpPr>
        <p:spPr>
          <a:xfrm>
            <a:off x="4865540" y="1196752"/>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5652120" y="1005332"/>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6228184" y="789308"/>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6660232" y="573284"/>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円/楕円 28"/>
          <p:cNvSpPr/>
          <p:nvPr/>
        </p:nvSpPr>
        <p:spPr>
          <a:xfrm>
            <a:off x="7020272" y="836712"/>
            <a:ext cx="288032" cy="2160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リーフォーム 4"/>
          <p:cNvSpPr/>
          <p:nvPr/>
        </p:nvSpPr>
        <p:spPr>
          <a:xfrm>
            <a:off x="1712422" y="712296"/>
            <a:ext cx="5370022" cy="5173115"/>
          </a:xfrm>
          <a:custGeom>
            <a:avLst/>
            <a:gdLst>
              <a:gd name="connsiteX0" fmla="*/ 0 w 5370022"/>
              <a:gd name="connsiteY0" fmla="*/ 5173115 h 5173115"/>
              <a:gd name="connsiteX1" fmla="*/ 465513 w 5370022"/>
              <a:gd name="connsiteY1" fmla="*/ 4724228 h 5173115"/>
              <a:gd name="connsiteX2" fmla="*/ 731520 w 5370022"/>
              <a:gd name="connsiteY2" fmla="*/ 4325217 h 5173115"/>
              <a:gd name="connsiteX3" fmla="*/ 1030778 w 5370022"/>
              <a:gd name="connsiteY3" fmla="*/ 3942831 h 5173115"/>
              <a:gd name="connsiteX4" fmla="*/ 1512916 w 5370022"/>
              <a:gd name="connsiteY4" fmla="*/ 3527195 h 5173115"/>
              <a:gd name="connsiteX5" fmla="*/ 1828800 w 5370022"/>
              <a:gd name="connsiteY5" fmla="*/ 3094933 h 5173115"/>
              <a:gd name="connsiteX6" fmla="*/ 2078182 w 5370022"/>
              <a:gd name="connsiteY6" fmla="*/ 2729173 h 5173115"/>
              <a:gd name="connsiteX7" fmla="*/ 2344189 w 5370022"/>
              <a:gd name="connsiteY7" fmla="*/ 2363413 h 5173115"/>
              <a:gd name="connsiteX8" fmla="*/ 2410691 w 5370022"/>
              <a:gd name="connsiteY8" fmla="*/ 1681769 h 5173115"/>
              <a:gd name="connsiteX9" fmla="*/ 2493818 w 5370022"/>
              <a:gd name="connsiteY9" fmla="*/ 1199631 h 5173115"/>
              <a:gd name="connsiteX10" fmla="*/ 2776451 w 5370022"/>
              <a:gd name="connsiteY10" fmla="*/ 883748 h 5173115"/>
              <a:gd name="connsiteX11" fmla="*/ 3225338 w 5370022"/>
              <a:gd name="connsiteY11" fmla="*/ 667617 h 5173115"/>
              <a:gd name="connsiteX12" fmla="*/ 3990109 w 5370022"/>
              <a:gd name="connsiteY12" fmla="*/ 401609 h 5173115"/>
              <a:gd name="connsiteX13" fmla="*/ 4538749 w 5370022"/>
              <a:gd name="connsiteY13" fmla="*/ 218729 h 5173115"/>
              <a:gd name="connsiteX14" fmla="*/ 4954385 w 5370022"/>
              <a:gd name="connsiteY14" fmla="*/ 69100 h 5173115"/>
              <a:gd name="connsiteX15" fmla="*/ 5253643 w 5370022"/>
              <a:gd name="connsiteY15" fmla="*/ 2599 h 5173115"/>
              <a:gd name="connsiteX16" fmla="*/ 5370022 w 5370022"/>
              <a:gd name="connsiteY16" fmla="*/ 152228 h 5173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370022" h="5173115">
                <a:moveTo>
                  <a:pt x="0" y="5173115"/>
                </a:moveTo>
                <a:cubicBezTo>
                  <a:pt x="171796" y="5019329"/>
                  <a:pt x="343593" y="4865544"/>
                  <a:pt x="465513" y="4724228"/>
                </a:cubicBezTo>
                <a:cubicBezTo>
                  <a:pt x="587433" y="4582912"/>
                  <a:pt x="637309" y="4455450"/>
                  <a:pt x="731520" y="4325217"/>
                </a:cubicBezTo>
                <a:cubicBezTo>
                  <a:pt x="825731" y="4194984"/>
                  <a:pt x="900545" y="4075835"/>
                  <a:pt x="1030778" y="3942831"/>
                </a:cubicBezTo>
                <a:cubicBezTo>
                  <a:pt x="1161011" y="3809827"/>
                  <a:pt x="1379912" y="3668511"/>
                  <a:pt x="1512916" y="3527195"/>
                </a:cubicBezTo>
                <a:cubicBezTo>
                  <a:pt x="1645920" y="3385879"/>
                  <a:pt x="1734589" y="3227937"/>
                  <a:pt x="1828800" y="3094933"/>
                </a:cubicBezTo>
                <a:cubicBezTo>
                  <a:pt x="1923011" y="2961929"/>
                  <a:pt x="1992284" y="2851093"/>
                  <a:pt x="2078182" y="2729173"/>
                </a:cubicBezTo>
                <a:cubicBezTo>
                  <a:pt x="2164080" y="2607253"/>
                  <a:pt x="2288771" y="2537980"/>
                  <a:pt x="2344189" y="2363413"/>
                </a:cubicBezTo>
                <a:cubicBezTo>
                  <a:pt x="2399607" y="2188846"/>
                  <a:pt x="2385753" y="1875733"/>
                  <a:pt x="2410691" y="1681769"/>
                </a:cubicBezTo>
                <a:cubicBezTo>
                  <a:pt x="2435629" y="1487805"/>
                  <a:pt x="2432858" y="1332634"/>
                  <a:pt x="2493818" y="1199631"/>
                </a:cubicBezTo>
                <a:cubicBezTo>
                  <a:pt x="2554778" y="1066628"/>
                  <a:pt x="2654531" y="972417"/>
                  <a:pt x="2776451" y="883748"/>
                </a:cubicBezTo>
                <a:cubicBezTo>
                  <a:pt x="2898371" y="795079"/>
                  <a:pt x="3023062" y="747973"/>
                  <a:pt x="3225338" y="667617"/>
                </a:cubicBezTo>
                <a:cubicBezTo>
                  <a:pt x="3427614" y="587261"/>
                  <a:pt x="3990109" y="401609"/>
                  <a:pt x="3990109" y="401609"/>
                </a:cubicBezTo>
                <a:lnTo>
                  <a:pt x="4538749" y="218729"/>
                </a:lnTo>
                <a:cubicBezTo>
                  <a:pt x="4699462" y="163311"/>
                  <a:pt x="4835236" y="105122"/>
                  <a:pt x="4954385" y="69100"/>
                </a:cubicBezTo>
                <a:cubicBezTo>
                  <a:pt x="5073534" y="33078"/>
                  <a:pt x="5184370" y="-11256"/>
                  <a:pt x="5253643" y="2599"/>
                </a:cubicBezTo>
                <a:cubicBezTo>
                  <a:pt x="5322916" y="16454"/>
                  <a:pt x="5346469" y="84341"/>
                  <a:pt x="5370022" y="15222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フリーフォーム 30"/>
          <p:cNvSpPr/>
          <p:nvPr/>
        </p:nvSpPr>
        <p:spPr>
          <a:xfrm>
            <a:off x="1620528" y="739132"/>
            <a:ext cx="5370022" cy="5173115"/>
          </a:xfrm>
          <a:custGeom>
            <a:avLst/>
            <a:gdLst>
              <a:gd name="connsiteX0" fmla="*/ 0 w 5370022"/>
              <a:gd name="connsiteY0" fmla="*/ 5173115 h 5173115"/>
              <a:gd name="connsiteX1" fmla="*/ 465513 w 5370022"/>
              <a:gd name="connsiteY1" fmla="*/ 4724228 h 5173115"/>
              <a:gd name="connsiteX2" fmla="*/ 731520 w 5370022"/>
              <a:gd name="connsiteY2" fmla="*/ 4325217 h 5173115"/>
              <a:gd name="connsiteX3" fmla="*/ 1030778 w 5370022"/>
              <a:gd name="connsiteY3" fmla="*/ 3942831 h 5173115"/>
              <a:gd name="connsiteX4" fmla="*/ 1512916 w 5370022"/>
              <a:gd name="connsiteY4" fmla="*/ 3527195 h 5173115"/>
              <a:gd name="connsiteX5" fmla="*/ 1828800 w 5370022"/>
              <a:gd name="connsiteY5" fmla="*/ 3094933 h 5173115"/>
              <a:gd name="connsiteX6" fmla="*/ 2078182 w 5370022"/>
              <a:gd name="connsiteY6" fmla="*/ 2729173 h 5173115"/>
              <a:gd name="connsiteX7" fmla="*/ 2344189 w 5370022"/>
              <a:gd name="connsiteY7" fmla="*/ 2363413 h 5173115"/>
              <a:gd name="connsiteX8" fmla="*/ 2410691 w 5370022"/>
              <a:gd name="connsiteY8" fmla="*/ 1681769 h 5173115"/>
              <a:gd name="connsiteX9" fmla="*/ 2493818 w 5370022"/>
              <a:gd name="connsiteY9" fmla="*/ 1199631 h 5173115"/>
              <a:gd name="connsiteX10" fmla="*/ 2776451 w 5370022"/>
              <a:gd name="connsiteY10" fmla="*/ 883748 h 5173115"/>
              <a:gd name="connsiteX11" fmla="*/ 3225338 w 5370022"/>
              <a:gd name="connsiteY11" fmla="*/ 667617 h 5173115"/>
              <a:gd name="connsiteX12" fmla="*/ 3990109 w 5370022"/>
              <a:gd name="connsiteY12" fmla="*/ 401609 h 5173115"/>
              <a:gd name="connsiteX13" fmla="*/ 4538749 w 5370022"/>
              <a:gd name="connsiteY13" fmla="*/ 218729 h 5173115"/>
              <a:gd name="connsiteX14" fmla="*/ 4954385 w 5370022"/>
              <a:gd name="connsiteY14" fmla="*/ 69100 h 5173115"/>
              <a:gd name="connsiteX15" fmla="*/ 5253643 w 5370022"/>
              <a:gd name="connsiteY15" fmla="*/ 2599 h 5173115"/>
              <a:gd name="connsiteX16" fmla="*/ 5370022 w 5370022"/>
              <a:gd name="connsiteY16" fmla="*/ 152228 h 51731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370022" h="5173115">
                <a:moveTo>
                  <a:pt x="0" y="5173115"/>
                </a:moveTo>
                <a:cubicBezTo>
                  <a:pt x="171796" y="5019329"/>
                  <a:pt x="343593" y="4865544"/>
                  <a:pt x="465513" y="4724228"/>
                </a:cubicBezTo>
                <a:cubicBezTo>
                  <a:pt x="587433" y="4582912"/>
                  <a:pt x="637309" y="4455450"/>
                  <a:pt x="731520" y="4325217"/>
                </a:cubicBezTo>
                <a:cubicBezTo>
                  <a:pt x="825731" y="4194984"/>
                  <a:pt x="900545" y="4075835"/>
                  <a:pt x="1030778" y="3942831"/>
                </a:cubicBezTo>
                <a:cubicBezTo>
                  <a:pt x="1161011" y="3809827"/>
                  <a:pt x="1379912" y="3668511"/>
                  <a:pt x="1512916" y="3527195"/>
                </a:cubicBezTo>
                <a:cubicBezTo>
                  <a:pt x="1645920" y="3385879"/>
                  <a:pt x="1734589" y="3227937"/>
                  <a:pt x="1828800" y="3094933"/>
                </a:cubicBezTo>
                <a:cubicBezTo>
                  <a:pt x="1923011" y="2961929"/>
                  <a:pt x="1992284" y="2851093"/>
                  <a:pt x="2078182" y="2729173"/>
                </a:cubicBezTo>
                <a:cubicBezTo>
                  <a:pt x="2164080" y="2607253"/>
                  <a:pt x="2288771" y="2537980"/>
                  <a:pt x="2344189" y="2363413"/>
                </a:cubicBezTo>
                <a:cubicBezTo>
                  <a:pt x="2399607" y="2188846"/>
                  <a:pt x="2385753" y="1875733"/>
                  <a:pt x="2410691" y="1681769"/>
                </a:cubicBezTo>
                <a:cubicBezTo>
                  <a:pt x="2435629" y="1487805"/>
                  <a:pt x="2432858" y="1332634"/>
                  <a:pt x="2493818" y="1199631"/>
                </a:cubicBezTo>
                <a:cubicBezTo>
                  <a:pt x="2554778" y="1066628"/>
                  <a:pt x="2654531" y="972417"/>
                  <a:pt x="2776451" y="883748"/>
                </a:cubicBezTo>
                <a:cubicBezTo>
                  <a:pt x="2898371" y="795079"/>
                  <a:pt x="3023062" y="747973"/>
                  <a:pt x="3225338" y="667617"/>
                </a:cubicBezTo>
                <a:cubicBezTo>
                  <a:pt x="3427614" y="587261"/>
                  <a:pt x="3990109" y="401609"/>
                  <a:pt x="3990109" y="401609"/>
                </a:cubicBezTo>
                <a:lnTo>
                  <a:pt x="4538749" y="218729"/>
                </a:lnTo>
                <a:cubicBezTo>
                  <a:pt x="4699462" y="163311"/>
                  <a:pt x="4835236" y="105122"/>
                  <a:pt x="4954385" y="69100"/>
                </a:cubicBezTo>
                <a:cubicBezTo>
                  <a:pt x="5073534" y="33078"/>
                  <a:pt x="5184370" y="-11256"/>
                  <a:pt x="5253643" y="2599"/>
                </a:cubicBezTo>
                <a:cubicBezTo>
                  <a:pt x="5322916" y="16454"/>
                  <a:pt x="5346469" y="84341"/>
                  <a:pt x="5370022" y="152228"/>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フリーフォーム 29"/>
          <p:cNvSpPr/>
          <p:nvPr/>
        </p:nvSpPr>
        <p:spPr>
          <a:xfrm>
            <a:off x="615142" y="1197033"/>
            <a:ext cx="2196706" cy="3358342"/>
          </a:xfrm>
          <a:custGeom>
            <a:avLst/>
            <a:gdLst>
              <a:gd name="connsiteX0" fmla="*/ 0 w 2196706"/>
              <a:gd name="connsiteY0" fmla="*/ 0 h 3358342"/>
              <a:gd name="connsiteX1" fmla="*/ 216131 w 2196706"/>
              <a:gd name="connsiteY1" fmla="*/ 365760 h 3358342"/>
              <a:gd name="connsiteX2" fmla="*/ 166254 w 2196706"/>
              <a:gd name="connsiteY2" fmla="*/ 814647 h 3358342"/>
              <a:gd name="connsiteX3" fmla="*/ 498763 w 2196706"/>
              <a:gd name="connsiteY3" fmla="*/ 1379912 h 3358342"/>
              <a:gd name="connsiteX4" fmla="*/ 814647 w 2196706"/>
              <a:gd name="connsiteY4" fmla="*/ 1695796 h 3358342"/>
              <a:gd name="connsiteX5" fmla="*/ 1113905 w 2196706"/>
              <a:gd name="connsiteY5" fmla="*/ 2194560 h 3358342"/>
              <a:gd name="connsiteX6" fmla="*/ 1629294 w 2196706"/>
              <a:gd name="connsiteY6" fmla="*/ 2294312 h 3358342"/>
              <a:gd name="connsiteX7" fmla="*/ 1845425 w 2196706"/>
              <a:gd name="connsiteY7" fmla="*/ 2593571 h 3358342"/>
              <a:gd name="connsiteX8" fmla="*/ 2144683 w 2196706"/>
              <a:gd name="connsiteY8" fmla="*/ 2959331 h 3358342"/>
              <a:gd name="connsiteX9" fmla="*/ 2194560 w 2196706"/>
              <a:gd name="connsiteY9" fmla="*/ 3358342 h 3358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96706" h="3358342">
                <a:moveTo>
                  <a:pt x="0" y="0"/>
                </a:moveTo>
                <a:cubicBezTo>
                  <a:pt x="94211" y="114993"/>
                  <a:pt x="188422" y="229986"/>
                  <a:pt x="216131" y="365760"/>
                </a:cubicBezTo>
                <a:cubicBezTo>
                  <a:pt x="243840" y="501535"/>
                  <a:pt x="119149" y="645622"/>
                  <a:pt x="166254" y="814647"/>
                </a:cubicBezTo>
                <a:cubicBezTo>
                  <a:pt x="213359" y="983672"/>
                  <a:pt x="390698" y="1233054"/>
                  <a:pt x="498763" y="1379912"/>
                </a:cubicBezTo>
                <a:cubicBezTo>
                  <a:pt x="606828" y="1526770"/>
                  <a:pt x="712123" y="1560021"/>
                  <a:pt x="814647" y="1695796"/>
                </a:cubicBezTo>
                <a:cubicBezTo>
                  <a:pt x="917171" y="1831571"/>
                  <a:pt x="978131" y="2094807"/>
                  <a:pt x="1113905" y="2194560"/>
                </a:cubicBezTo>
                <a:cubicBezTo>
                  <a:pt x="1249680" y="2294313"/>
                  <a:pt x="1507374" y="2227810"/>
                  <a:pt x="1629294" y="2294312"/>
                </a:cubicBezTo>
                <a:cubicBezTo>
                  <a:pt x="1751214" y="2360814"/>
                  <a:pt x="1759527" y="2482735"/>
                  <a:pt x="1845425" y="2593571"/>
                </a:cubicBezTo>
                <a:cubicBezTo>
                  <a:pt x="1931323" y="2704407"/>
                  <a:pt x="2086494" y="2831869"/>
                  <a:pt x="2144683" y="2959331"/>
                </a:cubicBezTo>
                <a:cubicBezTo>
                  <a:pt x="2202872" y="3086793"/>
                  <a:pt x="2198716" y="3222567"/>
                  <a:pt x="2194560" y="335834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フリーフォーム 32"/>
          <p:cNvSpPr/>
          <p:nvPr/>
        </p:nvSpPr>
        <p:spPr>
          <a:xfrm>
            <a:off x="665335" y="1150778"/>
            <a:ext cx="2196706" cy="3358342"/>
          </a:xfrm>
          <a:custGeom>
            <a:avLst/>
            <a:gdLst>
              <a:gd name="connsiteX0" fmla="*/ 0 w 2196706"/>
              <a:gd name="connsiteY0" fmla="*/ 0 h 3358342"/>
              <a:gd name="connsiteX1" fmla="*/ 216131 w 2196706"/>
              <a:gd name="connsiteY1" fmla="*/ 365760 h 3358342"/>
              <a:gd name="connsiteX2" fmla="*/ 166254 w 2196706"/>
              <a:gd name="connsiteY2" fmla="*/ 814647 h 3358342"/>
              <a:gd name="connsiteX3" fmla="*/ 498763 w 2196706"/>
              <a:gd name="connsiteY3" fmla="*/ 1379912 h 3358342"/>
              <a:gd name="connsiteX4" fmla="*/ 814647 w 2196706"/>
              <a:gd name="connsiteY4" fmla="*/ 1695796 h 3358342"/>
              <a:gd name="connsiteX5" fmla="*/ 1113905 w 2196706"/>
              <a:gd name="connsiteY5" fmla="*/ 2194560 h 3358342"/>
              <a:gd name="connsiteX6" fmla="*/ 1629294 w 2196706"/>
              <a:gd name="connsiteY6" fmla="*/ 2294312 h 3358342"/>
              <a:gd name="connsiteX7" fmla="*/ 1845425 w 2196706"/>
              <a:gd name="connsiteY7" fmla="*/ 2593571 h 3358342"/>
              <a:gd name="connsiteX8" fmla="*/ 2144683 w 2196706"/>
              <a:gd name="connsiteY8" fmla="*/ 2959331 h 3358342"/>
              <a:gd name="connsiteX9" fmla="*/ 2194560 w 2196706"/>
              <a:gd name="connsiteY9" fmla="*/ 3358342 h 33583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96706" h="3358342">
                <a:moveTo>
                  <a:pt x="0" y="0"/>
                </a:moveTo>
                <a:cubicBezTo>
                  <a:pt x="94211" y="114993"/>
                  <a:pt x="188422" y="229986"/>
                  <a:pt x="216131" y="365760"/>
                </a:cubicBezTo>
                <a:cubicBezTo>
                  <a:pt x="243840" y="501535"/>
                  <a:pt x="119149" y="645622"/>
                  <a:pt x="166254" y="814647"/>
                </a:cubicBezTo>
                <a:cubicBezTo>
                  <a:pt x="213359" y="983672"/>
                  <a:pt x="390698" y="1233054"/>
                  <a:pt x="498763" y="1379912"/>
                </a:cubicBezTo>
                <a:cubicBezTo>
                  <a:pt x="606828" y="1526770"/>
                  <a:pt x="712123" y="1560021"/>
                  <a:pt x="814647" y="1695796"/>
                </a:cubicBezTo>
                <a:cubicBezTo>
                  <a:pt x="917171" y="1831571"/>
                  <a:pt x="978131" y="2094807"/>
                  <a:pt x="1113905" y="2194560"/>
                </a:cubicBezTo>
                <a:cubicBezTo>
                  <a:pt x="1249680" y="2294313"/>
                  <a:pt x="1507374" y="2227810"/>
                  <a:pt x="1629294" y="2294312"/>
                </a:cubicBezTo>
                <a:cubicBezTo>
                  <a:pt x="1751214" y="2360814"/>
                  <a:pt x="1759527" y="2482735"/>
                  <a:pt x="1845425" y="2593571"/>
                </a:cubicBezTo>
                <a:cubicBezTo>
                  <a:pt x="1931323" y="2704407"/>
                  <a:pt x="2086494" y="2831869"/>
                  <a:pt x="2144683" y="2959331"/>
                </a:cubicBezTo>
                <a:cubicBezTo>
                  <a:pt x="2202872" y="3086793"/>
                  <a:pt x="2198716" y="3222567"/>
                  <a:pt x="2194560" y="335834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4601496" y="1890410"/>
            <a:ext cx="4117472" cy="2308324"/>
          </a:xfrm>
          <a:prstGeom prst="rect">
            <a:avLst/>
          </a:prstGeom>
          <a:solidFill>
            <a:schemeClr val="bg1"/>
          </a:solidFill>
        </p:spPr>
        <p:txBody>
          <a:bodyPr wrap="square" rtlCol="0">
            <a:spAutoFit/>
          </a:bodyPr>
          <a:lstStyle/>
          <a:p>
            <a:r>
              <a:rPr kumimoji="1" lang="ja-JP" altLang="en-US" sz="1600" dirty="0">
                <a:latin typeface="+mj-ea"/>
                <a:ea typeface="+mj-ea"/>
              </a:rPr>
              <a:t>　人工島：無人コンビニ、海鮮</a:t>
            </a:r>
            <a:r>
              <a:rPr kumimoji="1" lang="en-US" altLang="ja-JP" sz="1600" dirty="0">
                <a:latin typeface="+mj-ea"/>
                <a:ea typeface="+mj-ea"/>
              </a:rPr>
              <a:t>AI</a:t>
            </a:r>
            <a:r>
              <a:rPr kumimoji="1" lang="ja-JP" altLang="en-US" sz="1600" dirty="0">
                <a:latin typeface="+mj-ea"/>
                <a:ea typeface="+mj-ea"/>
              </a:rPr>
              <a:t>食堂（各種トラブル対応や食材の搬入等で、３交代制での人は要る。）無人レンタル仮眠室ルーム、無人雀荘、無人カラオケ、無人釣り堀等・・・。</a:t>
            </a:r>
            <a:endParaRPr kumimoji="1" lang="en-US" altLang="ja-JP" sz="1600" dirty="0">
              <a:latin typeface="+mj-ea"/>
              <a:ea typeface="+mj-ea"/>
            </a:endParaRPr>
          </a:p>
          <a:p>
            <a:endParaRPr lang="en-US" altLang="ja-JP" sz="1600" dirty="0">
              <a:latin typeface="+mj-ea"/>
              <a:ea typeface="+mj-ea"/>
            </a:endParaRPr>
          </a:p>
          <a:p>
            <a:r>
              <a:rPr kumimoji="1" lang="ja-JP" altLang="en-US" sz="1600" dirty="0">
                <a:latin typeface="+mj-ea"/>
                <a:ea typeface="+mj-ea"/>
              </a:rPr>
              <a:t>　各人工島の出資者を世界中から募り、あるいは各県から募り、特産物の店舗を出す等、特色あるミニホタル化することで、新たな観光名所となり、関西の魅力が</a:t>
            </a:r>
            <a:r>
              <a:rPr lang="ja-JP" altLang="en-US" sz="1600" dirty="0">
                <a:latin typeface="+mj-ea"/>
                <a:ea typeface="+mj-ea"/>
              </a:rPr>
              <a:t>増大</a:t>
            </a:r>
            <a:r>
              <a:rPr kumimoji="1" lang="ja-JP" altLang="en-US" sz="1600" dirty="0">
                <a:latin typeface="+mj-ea"/>
                <a:ea typeface="+mj-ea"/>
              </a:rPr>
              <a:t>す</a:t>
            </a:r>
            <a:r>
              <a:rPr lang="ja-JP" altLang="en-US" sz="1600" dirty="0">
                <a:latin typeface="+mj-ea"/>
                <a:ea typeface="+mj-ea"/>
              </a:rPr>
              <a:t>る。</a:t>
            </a:r>
            <a:endParaRPr kumimoji="1" lang="ja-JP" altLang="en-US" sz="1600" dirty="0">
              <a:latin typeface="+mj-ea"/>
              <a:ea typeface="+mj-ea"/>
            </a:endParaRPr>
          </a:p>
        </p:txBody>
      </p:sp>
      <p:sp>
        <p:nvSpPr>
          <p:cNvPr id="36" name="テキスト ボックス 35"/>
          <p:cNvSpPr txBox="1"/>
          <p:nvPr/>
        </p:nvSpPr>
        <p:spPr>
          <a:xfrm>
            <a:off x="1291651" y="481241"/>
            <a:ext cx="3915862" cy="400110"/>
          </a:xfrm>
          <a:prstGeom prst="rect">
            <a:avLst/>
          </a:prstGeom>
          <a:solidFill>
            <a:schemeClr val="bg1"/>
          </a:solidFill>
        </p:spPr>
        <p:txBody>
          <a:bodyPr wrap="square" rtlCol="0">
            <a:spAutoFit/>
          </a:bodyPr>
          <a:lstStyle/>
          <a:p>
            <a:r>
              <a:rPr kumimoji="1" lang="ja-JP" altLang="en-US" sz="2000" dirty="0">
                <a:latin typeface="+mj-ea"/>
                <a:ea typeface="+mj-ea"/>
              </a:rPr>
              <a:t>　全再エネの　</a:t>
            </a:r>
            <a:r>
              <a:rPr kumimoji="1" lang="ja-JP" altLang="en-US" sz="2000" b="1" dirty="0">
                <a:latin typeface="+mj-ea"/>
                <a:ea typeface="+mj-ea"/>
              </a:rPr>
              <a:t>関西空中鉄道構想</a:t>
            </a:r>
          </a:p>
        </p:txBody>
      </p:sp>
      <p:sp>
        <p:nvSpPr>
          <p:cNvPr id="34" name="フリーフォーム 33"/>
          <p:cNvSpPr/>
          <p:nvPr/>
        </p:nvSpPr>
        <p:spPr>
          <a:xfrm>
            <a:off x="3427771" y="2654789"/>
            <a:ext cx="550070" cy="218702"/>
          </a:xfrm>
          <a:custGeom>
            <a:avLst/>
            <a:gdLst>
              <a:gd name="connsiteX0" fmla="*/ 1430 w 550070"/>
              <a:gd name="connsiteY0" fmla="*/ 0 h 218702"/>
              <a:gd name="connsiteX1" fmla="*/ 34681 w 550070"/>
              <a:gd name="connsiteY1" fmla="*/ 199505 h 218702"/>
              <a:gd name="connsiteX2" fmla="*/ 234187 w 550070"/>
              <a:gd name="connsiteY2" fmla="*/ 199505 h 218702"/>
              <a:gd name="connsiteX3" fmla="*/ 550070 w 550070"/>
              <a:gd name="connsiteY3" fmla="*/ 99752 h 218702"/>
            </a:gdLst>
            <a:ahLst/>
            <a:cxnLst>
              <a:cxn ang="0">
                <a:pos x="connsiteX0" y="connsiteY0"/>
              </a:cxn>
              <a:cxn ang="0">
                <a:pos x="connsiteX1" y="connsiteY1"/>
              </a:cxn>
              <a:cxn ang="0">
                <a:pos x="connsiteX2" y="connsiteY2"/>
              </a:cxn>
              <a:cxn ang="0">
                <a:pos x="connsiteX3" y="connsiteY3"/>
              </a:cxn>
            </a:cxnLst>
            <a:rect l="l" t="t" r="r" b="b"/>
            <a:pathLst>
              <a:path w="550070" h="218702">
                <a:moveTo>
                  <a:pt x="1430" y="0"/>
                </a:moveTo>
                <a:cubicBezTo>
                  <a:pt x="-1341" y="83127"/>
                  <a:pt x="-4112" y="166254"/>
                  <a:pt x="34681" y="199505"/>
                </a:cubicBezTo>
                <a:cubicBezTo>
                  <a:pt x="73474" y="232756"/>
                  <a:pt x="148289" y="216130"/>
                  <a:pt x="234187" y="199505"/>
                </a:cubicBezTo>
                <a:cubicBezTo>
                  <a:pt x="320085" y="182880"/>
                  <a:pt x="435077" y="141316"/>
                  <a:pt x="550070" y="99752"/>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フリーフォーム 37"/>
          <p:cNvSpPr/>
          <p:nvPr/>
        </p:nvSpPr>
        <p:spPr>
          <a:xfrm>
            <a:off x="2826326" y="4705003"/>
            <a:ext cx="395797" cy="445839"/>
          </a:xfrm>
          <a:custGeom>
            <a:avLst/>
            <a:gdLst>
              <a:gd name="connsiteX0" fmla="*/ 0 w 382386"/>
              <a:gd name="connsiteY0" fmla="*/ 0 h 282632"/>
              <a:gd name="connsiteX1" fmla="*/ 99753 w 382386"/>
              <a:gd name="connsiteY1" fmla="*/ 149629 h 282632"/>
              <a:gd name="connsiteX2" fmla="*/ 382386 w 382386"/>
              <a:gd name="connsiteY2" fmla="*/ 282632 h 282632"/>
            </a:gdLst>
            <a:ahLst/>
            <a:cxnLst>
              <a:cxn ang="0">
                <a:pos x="connsiteX0" y="connsiteY0"/>
              </a:cxn>
              <a:cxn ang="0">
                <a:pos x="connsiteX1" y="connsiteY1"/>
              </a:cxn>
              <a:cxn ang="0">
                <a:pos x="connsiteX2" y="connsiteY2"/>
              </a:cxn>
            </a:cxnLst>
            <a:rect l="l" t="t" r="r" b="b"/>
            <a:pathLst>
              <a:path w="382386" h="282632">
                <a:moveTo>
                  <a:pt x="0" y="0"/>
                </a:moveTo>
                <a:cubicBezTo>
                  <a:pt x="18011" y="51262"/>
                  <a:pt x="36022" y="102524"/>
                  <a:pt x="99753" y="149629"/>
                </a:cubicBezTo>
                <a:cubicBezTo>
                  <a:pt x="163484" y="196734"/>
                  <a:pt x="272935" y="239683"/>
                  <a:pt x="382386" y="282632"/>
                </a:cubicBezTo>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横巻き 2"/>
          <p:cNvSpPr/>
          <p:nvPr/>
        </p:nvSpPr>
        <p:spPr>
          <a:xfrm>
            <a:off x="179512" y="116632"/>
            <a:ext cx="2880320" cy="456652"/>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第一段階：</a:t>
            </a:r>
            <a:r>
              <a:rPr lang="ja-JP" altLang="en-US" sz="1600" dirty="0"/>
              <a:t>２０３０</a:t>
            </a:r>
            <a:r>
              <a:rPr kumimoji="1" lang="ja-JP" altLang="en-US" dirty="0"/>
              <a:t>年運用</a:t>
            </a:r>
          </a:p>
        </p:txBody>
      </p:sp>
      <p:sp>
        <p:nvSpPr>
          <p:cNvPr id="62" name="テキスト ボックス 61"/>
          <p:cNvSpPr txBox="1"/>
          <p:nvPr/>
        </p:nvSpPr>
        <p:spPr>
          <a:xfrm>
            <a:off x="1702797" y="1367190"/>
            <a:ext cx="2303809" cy="523220"/>
          </a:xfrm>
          <a:prstGeom prst="rect">
            <a:avLst/>
          </a:prstGeom>
          <a:solidFill>
            <a:schemeClr val="accent1">
              <a:lumMod val="20000"/>
              <a:lumOff val="80000"/>
            </a:schemeClr>
          </a:solidFill>
        </p:spPr>
        <p:txBody>
          <a:bodyPr wrap="square" rtlCol="0">
            <a:spAutoFit/>
          </a:bodyPr>
          <a:lstStyle/>
          <a:p>
            <a:r>
              <a:rPr kumimoji="1" lang="ja-JP" altLang="en-US" sz="1400" dirty="0"/>
              <a:t>第一＆第二レーン：</a:t>
            </a:r>
            <a:r>
              <a:rPr kumimoji="1" lang="en-US" altLang="ja-JP" sz="1400" dirty="0"/>
              <a:t>JAL</a:t>
            </a:r>
          </a:p>
          <a:p>
            <a:r>
              <a:rPr lang="ja-JP" altLang="en-US" sz="1400" dirty="0"/>
              <a:t>第三＆第四レーン：</a:t>
            </a:r>
            <a:r>
              <a:rPr lang="en-US" altLang="ja-JP" sz="1400" dirty="0"/>
              <a:t>ANA</a:t>
            </a:r>
          </a:p>
        </p:txBody>
      </p:sp>
      <p:sp>
        <p:nvSpPr>
          <p:cNvPr id="63" name="テキスト ボックス 62"/>
          <p:cNvSpPr txBox="1"/>
          <p:nvPr/>
        </p:nvSpPr>
        <p:spPr>
          <a:xfrm>
            <a:off x="1921208" y="2106305"/>
            <a:ext cx="1781598" cy="830997"/>
          </a:xfrm>
          <a:prstGeom prst="rect">
            <a:avLst/>
          </a:prstGeom>
          <a:solidFill>
            <a:schemeClr val="bg1"/>
          </a:solidFill>
        </p:spPr>
        <p:txBody>
          <a:bodyPr wrap="square" rtlCol="0">
            <a:spAutoFit/>
          </a:bodyPr>
          <a:lstStyle/>
          <a:p>
            <a:r>
              <a:rPr kumimoji="1" lang="ja-JP" altLang="en-US" sz="1600" dirty="0">
                <a:latin typeface="+mj-ea"/>
                <a:ea typeface="+mj-ea"/>
              </a:rPr>
              <a:t>４レーン　ワイヤー</a:t>
            </a:r>
            <a:r>
              <a:rPr lang="ja-JP" altLang="en-US" sz="1600" dirty="0">
                <a:latin typeface="+mj-ea"/>
                <a:ea typeface="+mj-ea"/>
              </a:rPr>
              <a:t>給電兼命綱用途</a:t>
            </a:r>
            <a:endParaRPr lang="en-US" altLang="ja-JP" sz="1600" dirty="0">
              <a:latin typeface="+mj-ea"/>
              <a:ea typeface="+mj-ea"/>
            </a:endParaRPr>
          </a:p>
          <a:p>
            <a:r>
              <a:rPr kumimoji="1" lang="ja-JP" altLang="en-US" sz="1600" dirty="0">
                <a:latin typeface="+mj-ea"/>
                <a:ea typeface="+mj-ea"/>
              </a:rPr>
              <a:t>：各引込型ポート</a:t>
            </a:r>
          </a:p>
        </p:txBody>
      </p:sp>
      <p:sp>
        <p:nvSpPr>
          <p:cNvPr id="64" name="テキスト ボックス 63"/>
          <p:cNvSpPr txBox="1"/>
          <p:nvPr/>
        </p:nvSpPr>
        <p:spPr>
          <a:xfrm>
            <a:off x="8400984" y="116631"/>
            <a:ext cx="743016" cy="307777"/>
          </a:xfrm>
          <a:prstGeom prst="rect">
            <a:avLst/>
          </a:prstGeom>
          <a:noFill/>
        </p:spPr>
        <p:txBody>
          <a:bodyPr wrap="square" rtlCol="0">
            <a:spAutoFit/>
          </a:bodyPr>
          <a:lstStyle/>
          <a:p>
            <a:r>
              <a:rPr kumimoji="1" lang="en-US" altLang="ja-JP" sz="1400" dirty="0"/>
              <a:t>ANNEX</a:t>
            </a:r>
            <a:endParaRPr kumimoji="1" lang="ja-JP" altLang="en-US" sz="1400" dirty="0"/>
          </a:p>
        </p:txBody>
      </p:sp>
      <p:sp>
        <p:nvSpPr>
          <p:cNvPr id="111" name="正方形/長方形 110"/>
          <p:cNvSpPr/>
          <p:nvPr/>
        </p:nvSpPr>
        <p:spPr>
          <a:xfrm>
            <a:off x="2593399" y="4257503"/>
            <a:ext cx="6290842" cy="235138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2" name="グループ化 111"/>
          <p:cNvGrpSpPr/>
          <p:nvPr/>
        </p:nvGrpSpPr>
        <p:grpSpPr>
          <a:xfrm>
            <a:off x="2639254" y="4305509"/>
            <a:ext cx="6654874" cy="2351384"/>
            <a:chOff x="114300" y="3476475"/>
            <a:chExt cx="6654874" cy="2351384"/>
          </a:xfrm>
        </p:grpSpPr>
        <p:sp>
          <p:nvSpPr>
            <p:cNvPr id="113" name="テキスト ボックス 112"/>
            <p:cNvSpPr txBox="1"/>
            <p:nvPr/>
          </p:nvSpPr>
          <p:spPr>
            <a:xfrm>
              <a:off x="1895107" y="3567667"/>
              <a:ext cx="4192737" cy="1077218"/>
            </a:xfrm>
            <a:prstGeom prst="rect">
              <a:avLst/>
            </a:prstGeom>
            <a:solidFill>
              <a:schemeClr val="accent6">
                <a:lumMod val="20000"/>
                <a:lumOff val="80000"/>
              </a:schemeClr>
            </a:solidFill>
          </p:spPr>
          <p:txBody>
            <a:bodyPr wrap="square" rtlCol="0">
              <a:spAutoFit/>
            </a:bodyPr>
            <a:lstStyle/>
            <a:p>
              <a:r>
                <a:rPr lang="ja-JP" altLang="en-US" sz="1600" dirty="0"/>
                <a:t>　船舶通路の箇所では、フック部を横に寝かせ、</a:t>
              </a:r>
              <a:endParaRPr lang="en-US" altLang="ja-JP" sz="1600" dirty="0"/>
            </a:p>
            <a:p>
              <a:r>
                <a:rPr kumimoji="1" lang="ja-JP" altLang="en-US" sz="1600" dirty="0"/>
                <a:t>早めにワイヤーから、離脱し、海上３ｍ程度で飛行し、万が一の故障・落下時でも、衝撃は少なく、また水に浮くので、全く問題がない。</a:t>
              </a:r>
            </a:p>
          </p:txBody>
        </p:sp>
        <p:sp>
          <p:nvSpPr>
            <p:cNvPr id="114" name="台形 113"/>
            <p:cNvSpPr/>
            <p:nvPr/>
          </p:nvSpPr>
          <p:spPr>
            <a:xfrm flipH="1">
              <a:off x="1427134" y="4707142"/>
              <a:ext cx="33957" cy="45005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正方形/長方形 114"/>
            <p:cNvSpPr/>
            <p:nvPr/>
          </p:nvSpPr>
          <p:spPr>
            <a:xfrm>
              <a:off x="665007" y="5157192"/>
              <a:ext cx="1230100" cy="72008"/>
            </a:xfrm>
            <a:prstGeom prst="rect">
              <a:avLst/>
            </a:prstGeom>
            <a:blipFill>
              <a:blip r:embed="rId4"/>
              <a:tile tx="0" ty="0" sx="100000" sy="100000" flip="none" algn="tl"/>
            </a:blip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台形 115"/>
            <p:cNvSpPr/>
            <p:nvPr/>
          </p:nvSpPr>
          <p:spPr>
            <a:xfrm>
              <a:off x="3828818" y="4707142"/>
              <a:ext cx="40112" cy="450050"/>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p:cNvSpPr/>
            <p:nvPr/>
          </p:nvSpPr>
          <p:spPr>
            <a:xfrm>
              <a:off x="3333188" y="5157192"/>
              <a:ext cx="1230100" cy="72008"/>
            </a:xfrm>
            <a:prstGeom prst="rect">
              <a:avLst/>
            </a:prstGeom>
            <a:blipFill>
              <a:blip r:embed="rId4"/>
              <a:tile tx="0" ty="0" sx="100000" sy="100000" flip="none" algn="tl"/>
            </a:blip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フリーフォーム 117"/>
            <p:cNvSpPr/>
            <p:nvPr/>
          </p:nvSpPr>
          <p:spPr>
            <a:xfrm>
              <a:off x="114300" y="4831368"/>
              <a:ext cx="1315861" cy="146181"/>
            </a:xfrm>
            <a:custGeom>
              <a:avLst/>
              <a:gdLst>
                <a:gd name="connsiteX0" fmla="*/ 1771650 w 1771650"/>
                <a:gd name="connsiteY0" fmla="*/ 7332 h 146181"/>
                <a:gd name="connsiteX1" fmla="*/ 1504950 w 1771650"/>
                <a:gd name="connsiteY1" fmla="*/ 7332 h 146181"/>
                <a:gd name="connsiteX2" fmla="*/ 1085850 w 1771650"/>
                <a:gd name="connsiteY2" fmla="*/ 83532 h 146181"/>
                <a:gd name="connsiteX3" fmla="*/ 647700 w 1771650"/>
                <a:gd name="connsiteY3" fmla="*/ 140682 h 146181"/>
                <a:gd name="connsiteX4" fmla="*/ 0 w 1771650"/>
                <a:gd name="connsiteY4" fmla="*/ 140682 h 146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71650" h="146181">
                  <a:moveTo>
                    <a:pt x="1771650" y="7332"/>
                  </a:moveTo>
                  <a:cubicBezTo>
                    <a:pt x="1695450" y="982"/>
                    <a:pt x="1619250" y="-5368"/>
                    <a:pt x="1504950" y="7332"/>
                  </a:cubicBezTo>
                  <a:cubicBezTo>
                    <a:pt x="1390650" y="20032"/>
                    <a:pt x="1228725" y="61307"/>
                    <a:pt x="1085850" y="83532"/>
                  </a:cubicBezTo>
                  <a:cubicBezTo>
                    <a:pt x="942975" y="105757"/>
                    <a:pt x="828675" y="131157"/>
                    <a:pt x="647700" y="140682"/>
                  </a:cubicBezTo>
                  <a:cubicBezTo>
                    <a:pt x="466725" y="150207"/>
                    <a:pt x="233362" y="145444"/>
                    <a:pt x="0" y="14068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フリーフォーム 118"/>
            <p:cNvSpPr/>
            <p:nvPr/>
          </p:nvSpPr>
          <p:spPr>
            <a:xfrm>
              <a:off x="3835497" y="4838700"/>
              <a:ext cx="2221399" cy="247650"/>
            </a:xfrm>
            <a:custGeom>
              <a:avLst/>
              <a:gdLst>
                <a:gd name="connsiteX0" fmla="*/ 0 w 2990850"/>
                <a:gd name="connsiteY0" fmla="*/ 0 h 247650"/>
                <a:gd name="connsiteX1" fmla="*/ 419100 w 2990850"/>
                <a:gd name="connsiteY1" fmla="*/ 19050 h 247650"/>
                <a:gd name="connsiteX2" fmla="*/ 990600 w 2990850"/>
                <a:gd name="connsiteY2" fmla="*/ 57150 h 247650"/>
                <a:gd name="connsiteX3" fmla="*/ 1638300 w 2990850"/>
                <a:gd name="connsiteY3" fmla="*/ 114300 h 247650"/>
                <a:gd name="connsiteX4" fmla="*/ 1866900 w 2990850"/>
                <a:gd name="connsiteY4" fmla="*/ 133350 h 247650"/>
                <a:gd name="connsiteX5" fmla="*/ 2514600 w 2990850"/>
                <a:gd name="connsiteY5" fmla="*/ 228600 h 247650"/>
                <a:gd name="connsiteX6" fmla="*/ 2990850 w 2990850"/>
                <a:gd name="connsiteY6" fmla="*/ 247650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90850" h="247650">
                  <a:moveTo>
                    <a:pt x="0" y="0"/>
                  </a:moveTo>
                  <a:lnTo>
                    <a:pt x="419100" y="19050"/>
                  </a:lnTo>
                  <a:lnTo>
                    <a:pt x="990600" y="57150"/>
                  </a:lnTo>
                  <a:cubicBezTo>
                    <a:pt x="1193800" y="73025"/>
                    <a:pt x="1638300" y="114300"/>
                    <a:pt x="1638300" y="114300"/>
                  </a:cubicBezTo>
                  <a:cubicBezTo>
                    <a:pt x="1784350" y="127000"/>
                    <a:pt x="1720850" y="114300"/>
                    <a:pt x="1866900" y="133350"/>
                  </a:cubicBezTo>
                  <a:cubicBezTo>
                    <a:pt x="2012950" y="152400"/>
                    <a:pt x="2327275" y="209550"/>
                    <a:pt x="2514600" y="228600"/>
                  </a:cubicBezTo>
                  <a:cubicBezTo>
                    <a:pt x="2701925" y="247650"/>
                    <a:pt x="2846387" y="247650"/>
                    <a:pt x="2990850" y="24765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p:cNvGrpSpPr/>
            <p:nvPr/>
          </p:nvGrpSpPr>
          <p:grpSpPr>
            <a:xfrm>
              <a:off x="737877" y="3508734"/>
              <a:ext cx="981411" cy="1169136"/>
              <a:chOff x="4429646" y="2891873"/>
              <a:chExt cx="2269869" cy="1905279"/>
            </a:xfrm>
          </p:grpSpPr>
          <p:cxnSp>
            <p:nvCxnSpPr>
              <p:cNvPr id="130" name="直線コネクタ 129"/>
              <p:cNvCxnSpPr/>
              <p:nvPr/>
            </p:nvCxnSpPr>
            <p:spPr>
              <a:xfrm>
                <a:off x="4429646" y="4273368"/>
                <a:ext cx="0" cy="523784"/>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31" name="グループ化 130"/>
              <p:cNvGrpSpPr/>
              <p:nvPr/>
            </p:nvGrpSpPr>
            <p:grpSpPr>
              <a:xfrm>
                <a:off x="6205082" y="2891873"/>
                <a:ext cx="455150" cy="1710891"/>
                <a:chOff x="6205080" y="637989"/>
                <a:chExt cx="1006263" cy="3079043"/>
              </a:xfrm>
            </p:grpSpPr>
            <p:sp>
              <p:nvSpPr>
                <p:cNvPr id="147" name="角丸四角形 146"/>
                <p:cNvSpPr/>
                <p:nvPr/>
              </p:nvSpPr>
              <p:spPr>
                <a:xfrm>
                  <a:off x="6592277" y="2954375"/>
                  <a:ext cx="146100" cy="133450"/>
                </a:xfrm>
                <a:prstGeom prst="round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8" name="グループ化 147"/>
                <p:cNvGrpSpPr/>
                <p:nvPr/>
              </p:nvGrpSpPr>
              <p:grpSpPr>
                <a:xfrm>
                  <a:off x="6444208" y="637989"/>
                  <a:ext cx="767135" cy="701038"/>
                  <a:chOff x="2651853" y="2660128"/>
                  <a:chExt cx="767135" cy="701038"/>
                </a:xfrm>
              </p:grpSpPr>
              <p:sp>
                <p:nvSpPr>
                  <p:cNvPr id="153" name="フリーフォーム 152"/>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4" name="円/楕円 153"/>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5" name="円弧 154"/>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6" name="フリーフォーム 155"/>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フリーフォーム 156"/>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月 157"/>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49" name="直線コネクタ 148"/>
                <p:cNvCxnSpPr/>
                <p:nvPr/>
              </p:nvCxnSpPr>
              <p:spPr>
                <a:xfrm flipH="1">
                  <a:off x="6444208" y="1339027"/>
                  <a:ext cx="9525" cy="22339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0" name="円/楕円 149"/>
                <p:cNvSpPr/>
                <p:nvPr/>
              </p:nvSpPr>
              <p:spPr>
                <a:xfrm>
                  <a:off x="6277088" y="2890943"/>
                  <a:ext cx="334239" cy="29203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1" name="円/楕円 150"/>
                <p:cNvSpPr/>
                <p:nvPr/>
              </p:nvSpPr>
              <p:spPr>
                <a:xfrm>
                  <a:off x="6611327" y="2957525"/>
                  <a:ext cx="108000" cy="108000"/>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2" name="角丸四角形 151"/>
                <p:cNvSpPr/>
                <p:nvPr/>
              </p:nvSpPr>
              <p:spPr>
                <a:xfrm>
                  <a:off x="6205080" y="3429000"/>
                  <a:ext cx="239127" cy="288032"/>
                </a:xfrm>
                <a:prstGeom prst="roundRect">
                  <a:avLst/>
                </a:prstGeom>
                <a:solidFill>
                  <a:schemeClr val="accent3">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2" name="グループ化 131"/>
              <p:cNvGrpSpPr/>
              <p:nvPr/>
            </p:nvGrpSpPr>
            <p:grpSpPr>
              <a:xfrm rot="16200000">
                <a:off x="5616495" y="3237786"/>
                <a:ext cx="455150" cy="1710891"/>
                <a:chOff x="6205080" y="637989"/>
                <a:chExt cx="1006263" cy="3079043"/>
              </a:xfrm>
            </p:grpSpPr>
            <p:grpSp>
              <p:nvGrpSpPr>
                <p:cNvPr id="137" name="グループ化 136"/>
                <p:cNvGrpSpPr/>
                <p:nvPr/>
              </p:nvGrpSpPr>
              <p:grpSpPr>
                <a:xfrm>
                  <a:off x="6444208" y="637989"/>
                  <a:ext cx="767135" cy="701038"/>
                  <a:chOff x="2651853" y="2660128"/>
                  <a:chExt cx="767135" cy="701038"/>
                </a:xfrm>
              </p:grpSpPr>
              <p:sp>
                <p:nvSpPr>
                  <p:cNvPr id="141" name="フリーフォーム 140"/>
                  <p:cNvSpPr/>
                  <p:nvPr/>
                </p:nvSpPr>
                <p:spPr>
                  <a:xfrm>
                    <a:off x="2651853" y="2678896"/>
                    <a:ext cx="690987" cy="682270"/>
                  </a:xfrm>
                  <a:custGeom>
                    <a:avLst/>
                    <a:gdLst>
                      <a:gd name="connsiteX0" fmla="*/ 1162520 w 1175358"/>
                      <a:gd name="connsiteY0" fmla="*/ 1066800 h 2019300"/>
                      <a:gd name="connsiteX1" fmla="*/ 1175220 w 1175358"/>
                      <a:gd name="connsiteY1" fmla="*/ 692150 h 2019300"/>
                      <a:gd name="connsiteX2" fmla="*/ 1168870 w 1175358"/>
                      <a:gd name="connsiteY2" fmla="*/ 565150 h 2019300"/>
                      <a:gd name="connsiteX3" fmla="*/ 1162520 w 1175358"/>
                      <a:gd name="connsiteY3" fmla="*/ 469900 h 2019300"/>
                      <a:gd name="connsiteX4" fmla="*/ 1137120 w 1175358"/>
                      <a:gd name="connsiteY4" fmla="*/ 400050 h 2019300"/>
                      <a:gd name="connsiteX5" fmla="*/ 1105370 w 1175358"/>
                      <a:gd name="connsiteY5" fmla="*/ 349250 h 2019300"/>
                      <a:gd name="connsiteX6" fmla="*/ 1086320 w 1175358"/>
                      <a:gd name="connsiteY6" fmla="*/ 304800 h 2019300"/>
                      <a:gd name="connsiteX7" fmla="*/ 1048220 w 1175358"/>
                      <a:gd name="connsiteY7" fmla="*/ 260350 h 2019300"/>
                      <a:gd name="connsiteX8" fmla="*/ 978370 w 1175358"/>
                      <a:gd name="connsiteY8" fmla="*/ 177800 h 2019300"/>
                      <a:gd name="connsiteX9" fmla="*/ 876770 w 1175358"/>
                      <a:gd name="connsiteY9" fmla="*/ 101600 h 2019300"/>
                      <a:gd name="connsiteX10" fmla="*/ 838670 w 1175358"/>
                      <a:gd name="connsiteY10" fmla="*/ 82550 h 2019300"/>
                      <a:gd name="connsiteX11" fmla="*/ 819620 w 1175358"/>
                      <a:gd name="connsiteY11" fmla="*/ 63500 h 2019300"/>
                      <a:gd name="connsiteX12" fmla="*/ 768820 w 1175358"/>
                      <a:gd name="connsiteY12" fmla="*/ 50800 h 2019300"/>
                      <a:gd name="connsiteX13" fmla="*/ 718020 w 1175358"/>
                      <a:gd name="connsiteY13" fmla="*/ 38100 h 2019300"/>
                      <a:gd name="connsiteX14" fmla="*/ 629120 w 1175358"/>
                      <a:gd name="connsiteY14" fmla="*/ 19050 h 2019300"/>
                      <a:gd name="connsiteX15" fmla="*/ 565620 w 1175358"/>
                      <a:gd name="connsiteY15" fmla="*/ 0 h 2019300"/>
                      <a:gd name="connsiteX16" fmla="*/ 451320 w 1175358"/>
                      <a:gd name="connsiteY16" fmla="*/ 19050 h 2019300"/>
                      <a:gd name="connsiteX17" fmla="*/ 413220 w 1175358"/>
                      <a:gd name="connsiteY17" fmla="*/ 31750 h 2019300"/>
                      <a:gd name="connsiteX18" fmla="*/ 324320 w 1175358"/>
                      <a:gd name="connsiteY18" fmla="*/ 50800 h 2019300"/>
                      <a:gd name="connsiteX19" fmla="*/ 267170 w 1175358"/>
                      <a:gd name="connsiteY19" fmla="*/ 101600 h 2019300"/>
                      <a:gd name="connsiteX20" fmla="*/ 197320 w 1175358"/>
                      <a:gd name="connsiteY20" fmla="*/ 158750 h 2019300"/>
                      <a:gd name="connsiteX21" fmla="*/ 146520 w 1175358"/>
                      <a:gd name="connsiteY21" fmla="*/ 184150 h 2019300"/>
                      <a:gd name="connsiteX22" fmla="*/ 114770 w 1175358"/>
                      <a:gd name="connsiteY22" fmla="*/ 247650 h 2019300"/>
                      <a:gd name="connsiteX23" fmla="*/ 70320 w 1175358"/>
                      <a:gd name="connsiteY23" fmla="*/ 336550 h 2019300"/>
                      <a:gd name="connsiteX24" fmla="*/ 32220 w 1175358"/>
                      <a:gd name="connsiteY24" fmla="*/ 393700 h 2019300"/>
                      <a:gd name="connsiteX25" fmla="*/ 6820 w 1175358"/>
                      <a:gd name="connsiteY25" fmla="*/ 425450 h 2019300"/>
                      <a:gd name="connsiteX26" fmla="*/ 470 w 1175358"/>
                      <a:gd name="connsiteY26" fmla="*/ 571500 h 2019300"/>
                      <a:gd name="connsiteX27" fmla="*/ 470 w 1175358"/>
                      <a:gd name="connsiteY27" fmla="*/ 654050 h 2019300"/>
                      <a:gd name="connsiteX28" fmla="*/ 470 w 1175358"/>
                      <a:gd name="connsiteY28" fmla="*/ 1828800 h 2019300"/>
                      <a:gd name="connsiteX29" fmla="*/ 470 w 1175358"/>
                      <a:gd name="connsiteY29" fmla="*/ 2019300 h 201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175358" h="2019300">
                        <a:moveTo>
                          <a:pt x="1162520" y="1066800"/>
                        </a:moveTo>
                        <a:cubicBezTo>
                          <a:pt x="1168341" y="921279"/>
                          <a:pt x="1174162" y="775758"/>
                          <a:pt x="1175220" y="692150"/>
                        </a:cubicBezTo>
                        <a:cubicBezTo>
                          <a:pt x="1176278" y="608542"/>
                          <a:pt x="1170987" y="602192"/>
                          <a:pt x="1168870" y="565150"/>
                        </a:cubicBezTo>
                        <a:cubicBezTo>
                          <a:pt x="1166753" y="528108"/>
                          <a:pt x="1167812" y="497417"/>
                          <a:pt x="1162520" y="469900"/>
                        </a:cubicBezTo>
                        <a:cubicBezTo>
                          <a:pt x="1157228" y="442383"/>
                          <a:pt x="1146645" y="420158"/>
                          <a:pt x="1137120" y="400050"/>
                        </a:cubicBezTo>
                        <a:cubicBezTo>
                          <a:pt x="1127595" y="379942"/>
                          <a:pt x="1113837" y="365125"/>
                          <a:pt x="1105370" y="349250"/>
                        </a:cubicBezTo>
                        <a:cubicBezTo>
                          <a:pt x="1096903" y="333375"/>
                          <a:pt x="1095845" y="319617"/>
                          <a:pt x="1086320" y="304800"/>
                        </a:cubicBezTo>
                        <a:cubicBezTo>
                          <a:pt x="1076795" y="289983"/>
                          <a:pt x="1048220" y="260350"/>
                          <a:pt x="1048220" y="260350"/>
                        </a:cubicBezTo>
                        <a:cubicBezTo>
                          <a:pt x="1030228" y="239183"/>
                          <a:pt x="1006945" y="204258"/>
                          <a:pt x="978370" y="177800"/>
                        </a:cubicBezTo>
                        <a:cubicBezTo>
                          <a:pt x="949795" y="151342"/>
                          <a:pt x="900053" y="117475"/>
                          <a:pt x="876770" y="101600"/>
                        </a:cubicBezTo>
                        <a:cubicBezTo>
                          <a:pt x="853487" y="85725"/>
                          <a:pt x="848195" y="88900"/>
                          <a:pt x="838670" y="82550"/>
                        </a:cubicBezTo>
                        <a:cubicBezTo>
                          <a:pt x="829145" y="76200"/>
                          <a:pt x="831262" y="68792"/>
                          <a:pt x="819620" y="63500"/>
                        </a:cubicBezTo>
                        <a:cubicBezTo>
                          <a:pt x="807978" y="58208"/>
                          <a:pt x="768820" y="50800"/>
                          <a:pt x="768820" y="50800"/>
                        </a:cubicBezTo>
                        <a:cubicBezTo>
                          <a:pt x="751887" y="46567"/>
                          <a:pt x="741303" y="43392"/>
                          <a:pt x="718020" y="38100"/>
                        </a:cubicBezTo>
                        <a:cubicBezTo>
                          <a:pt x="694737" y="32808"/>
                          <a:pt x="654520" y="25400"/>
                          <a:pt x="629120" y="19050"/>
                        </a:cubicBezTo>
                        <a:cubicBezTo>
                          <a:pt x="603720" y="12700"/>
                          <a:pt x="595253" y="0"/>
                          <a:pt x="565620" y="0"/>
                        </a:cubicBezTo>
                        <a:cubicBezTo>
                          <a:pt x="535987" y="0"/>
                          <a:pt x="476720" y="13758"/>
                          <a:pt x="451320" y="19050"/>
                        </a:cubicBezTo>
                        <a:cubicBezTo>
                          <a:pt x="425920" y="24342"/>
                          <a:pt x="434386" y="26458"/>
                          <a:pt x="413220" y="31750"/>
                        </a:cubicBezTo>
                        <a:cubicBezTo>
                          <a:pt x="392054" y="37042"/>
                          <a:pt x="348662" y="39158"/>
                          <a:pt x="324320" y="50800"/>
                        </a:cubicBezTo>
                        <a:cubicBezTo>
                          <a:pt x="299978" y="62442"/>
                          <a:pt x="288337" y="83608"/>
                          <a:pt x="267170" y="101600"/>
                        </a:cubicBezTo>
                        <a:cubicBezTo>
                          <a:pt x="246003" y="119592"/>
                          <a:pt x="217428" y="144992"/>
                          <a:pt x="197320" y="158750"/>
                        </a:cubicBezTo>
                        <a:cubicBezTo>
                          <a:pt x="177212" y="172508"/>
                          <a:pt x="160278" y="169333"/>
                          <a:pt x="146520" y="184150"/>
                        </a:cubicBezTo>
                        <a:cubicBezTo>
                          <a:pt x="132762" y="198967"/>
                          <a:pt x="114770" y="247650"/>
                          <a:pt x="114770" y="247650"/>
                        </a:cubicBezTo>
                        <a:cubicBezTo>
                          <a:pt x="102070" y="273050"/>
                          <a:pt x="84078" y="312208"/>
                          <a:pt x="70320" y="336550"/>
                        </a:cubicBezTo>
                        <a:cubicBezTo>
                          <a:pt x="56562" y="360892"/>
                          <a:pt x="42803" y="378883"/>
                          <a:pt x="32220" y="393700"/>
                        </a:cubicBezTo>
                        <a:cubicBezTo>
                          <a:pt x="21637" y="408517"/>
                          <a:pt x="12112" y="395817"/>
                          <a:pt x="6820" y="425450"/>
                        </a:cubicBezTo>
                        <a:cubicBezTo>
                          <a:pt x="1528" y="455083"/>
                          <a:pt x="1528" y="533400"/>
                          <a:pt x="470" y="571500"/>
                        </a:cubicBezTo>
                        <a:cubicBezTo>
                          <a:pt x="-588" y="609600"/>
                          <a:pt x="470" y="654050"/>
                          <a:pt x="470" y="654050"/>
                        </a:cubicBezTo>
                        <a:lnTo>
                          <a:pt x="470" y="1828800"/>
                        </a:lnTo>
                        <a:lnTo>
                          <a:pt x="470" y="2019300"/>
                        </a:lnTo>
                      </a:path>
                    </a:pathLst>
                  </a:custGeom>
                  <a:noFill/>
                  <a:ln w="508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2" name="円/楕円 141"/>
                  <p:cNvSpPr/>
                  <p:nvPr/>
                </p:nvSpPr>
                <p:spPr>
                  <a:xfrm>
                    <a:off x="3304733" y="2902957"/>
                    <a:ext cx="98523" cy="9325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円弧 142"/>
                  <p:cNvSpPr/>
                  <p:nvPr/>
                </p:nvSpPr>
                <p:spPr>
                  <a:xfrm>
                    <a:off x="2828960" y="3087196"/>
                    <a:ext cx="45719" cy="45719"/>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4" name="フリーフォーム 143"/>
                  <p:cNvSpPr/>
                  <p:nvPr/>
                </p:nvSpPr>
                <p:spPr>
                  <a:xfrm>
                    <a:off x="3152879" y="2704775"/>
                    <a:ext cx="34610" cy="215660"/>
                  </a:xfrm>
                  <a:custGeom>
                    <a:avLst/>
                    <a:gdLst>
                      <a:gd name="connsiteX0" fmla="*/ 25984 w 34610"/>
                      <a:gd name="connsiteY0" fmla="*/ 215660 h 215660"/>
                      <a:gd name="connsiteX1" fmla="*/ 104 w 34610"/>
                      <a:gd name="connsiteY1" fmla="*/ 94891 h 215660"/>
                      <a:gd name="connsiteX2" fmla="*/ 34610 w 34610"/>
                      <a:gd name="connsiteY2" fmla="*/ 0 h 215660"/>
                    </a:gdLst>
                    <a:ahLst/>
                    <a:cxnLst>
                      <a:cxn ang="0">
                        <a:pos x="connsiteX0" y="connsiteY0"/>
                      </a:cxn>
                      <a:cxn ang="0">
                        <a:pos x="connsiteX1" y="connsiteY1"/>
                      </a:cxn>
                      <a:cxn ang="0">
                        <a:pos x="connsiteX2" y="connsiteY2"/>
                      </a:cxn>
                    </a:cxnLst>
                    <a:rect l="l" t="t" r="r" b="b"/>
                    <a:pathLst>
                      <a:path w="34610" h="215660">
                        <a:moveTo>
                          <a:pt x="25984" y="215660"/>
                        </a:moveTo>
                        <a:cubicBezTo>
                          <a:pt x="12325" y="173247"/>
                          <a:pt x="-1334" y="130834"/>
                          <a:pt x="104" y="94891"/>
                        </a:cubicBezTo>
                        <a:cubicBezTo>
                          <a:pt x="1542" y="58948"/>
                          <a:pt x="18076" y="29474"/>
                          <a:pt x="34610" y="0"/>
                        </a:cubicBezTo>
                      </a:path>
                    </a:pathLst>
                  </a:custGeom>
                  <a:noFill/>
                  <a:ln w="6350">
                    <a:solidFill>
                      <a:srgbClr val="FF0000"/>
                    </a:solidFill>
                    <a:headEnd type="triangle"/>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5" name="フリーフォーム 144"/>
                  <p:cNvSpPr/>
                  <p:nvPr/>
                </p:nvSpPr>
                <p:spPr>
                  <a:xfrm>
                    <a:off x="3151569" y="2946315"/>
                    <a:ext cx="267419" cy="8626"/>
                  </a:xfrm>
                  <a:custGeom>
                    <a:avLst/>
                    <a:gdLst>
                      <a:gd name="connsiteX0" fmla="*/ 0 w 267419"/>
                      <a:gd name="connsiteY0" fmla="*/ 0 h 8626"/>
                      <a:gd name="connsiteX1" fmla="*/ 267419 w 267419"/>
                      <a:gd name="connsiteY1" fmla="*/ 8626 h 8626"/>
                      <a:gd name="connsiteX2" fmla="*/ 267419 w 267419"/>
                      <a:gd name="connsiteY2" fmla="*/ 8626 h 8626"/>
                    </a:gdLst>
                    <a:ahLst/>
                    <a:cxnLst>
                      <a:cxn ang="0">
                        <a:pos x="connsiteX0" y="connsiteY0"/>
                      </a:cxn>
                      <a:cxn ang="0">
                        <a:pos x="connsiteX1" y="connsiteY1"/>
                      </a:cxn>
                      <a:cxn ang="0">
                        <a:pos x="connsiteX2" y="connsiteY2"/>
                      </a:cxn>
                    </a:cxnLst>
                    <a:rect l="l" t="t" r="r" b="b"/>
                    <a:pathLst>
                      <a:path w="267419" h="8626">
                        <a:moveTo>
                          <a:pt x="0" y="0"/>
                        </a:moveTo>
                        <a:lnTo>
                          <a:pt x="267419" y="8626"/>
                        </a:lnTo>
                        <a:lnTo>
                          <a:pt x="267419" y="8626"/>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月 145"/>
                  <p:cNvSpPr/>
                  <p:nvPr/>
                </p:nvSpPr>
                <p:spPr>
                  <a:xfrm rot="5400000" flipV="1">
                    <a:off x="2875043" y="2456686"/>
                    <a:ext cx="249795" cy="656680"/>
                  </a:xfrm>
                  <a:prstGeom prst="moon">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38" name="直線コネクタ 137"/>
                <p:cNvCxnSpPr/>
                <p:nvPr/>
              </p:nvCxnSpPr>
              <p:spPr>
                <a:xfrm flipH="1">
                  <a:off x="6444208" y="1339027"/>
                  <a:ext cx="9525" cy="223398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円/楕円 138"/>
                <p:cNvSpPr/>
                <p:nvPr/>
              </p:nvSpPr>
              <p:spPr>
                <a:xfrm>
                  <a:off x="6277088" y="2890943"/>
                  <a:ext cx="334239" cy="292038"/>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0" name="角丸四角形 139"/>
                <p:cNvSpPr/>
                <p:nvPr/>
              </p:nvSpPr>
              <p:spPr>
                <a:xfrm>
                  <a:off x="6205080" y="3429000"/>
                  <a:ext cx="239127" cy="288032"/>
                </a:xfrm>
                <a:prstGeom prst="roundRect">
                  <a:avLst/>
                </a:prstGeom>
                <a:solidFill>
                  <a:schemeClr val="accent3">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33" name="直線コネクタ 132"/>
              <p:cNvCxnSpPr>
                <a:stCxn id="154" idx="4"/>
              </p:cNvCxnSpPr>
              <p:nvPr/>
            </p:nvCxnSpPr>
            <p:spPr>
              <a:xfrm>
                <a:off x="6630835" y="3078619"/>
                <a:ext cx="92" cy="771713"/>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4" name="直線コネクタ 133"/>
              <p:cNvCxnSpPr/>
              <p:nvPr/>
            </p:nvCxnSpPr>
            <p:spPr>
              <a:xfrm rot="16200000">
                <a:off x="5591196" y="3509242"/>
                <a:ext cx="92" cy="771713"/>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5" name="フリーフォーム 134"/>
              <p:cNvSpPr/>
              <p:nvPr/>
            </p:nvSpPr>
            <p:spPr>
              <a:xfrm>
                <a:off x="5580112" y="3234612"/>
                <a:ext cx="361507" cy="393404"/>
              </a:xfrm>
              <a:custGeom>
                <a:avLst/>
                <a:gdLst>
                  <a:gd name="connsiteX0" fmla="*/ 0 w 361507"/>
                  <a:gd name="connsiteY0" fmla="*/ 393404 h 393404"/>
                  <a:gd name="connsiteX1" fmla="*/ 42530 w 361507"/>
                  <a:gd name="connsiteY1" fmla="*/ 255181 h 393404"/>
                  <a:gd name="connsiteX2" fmla="*/ 170121 w 361507"/>
                  <a:gd name="connsiteY2" fmla="*/ 95693 h 393404"/>
                  <a:gd name="connsiteX3" fmla="*/ 361507 w 361507"/>
                  <a:gd name="connsiteY3" fmla="*/ 0 h 393404"/>
                </a:gdLst>
                <a:ahLst/>
                <a:cxnLst>
                  <a:cxn ang="0">
                    <a:pos x="connsiteX0" y="connsiteY0"/>
                  </a:cxn>
                  <a:cxn ang="0">
                    <a:pos x="connsiteX1" y="connsiteY1"/>
                  </a:cxn>
                  <a:cxn ang="0">
                    <a:pos x="connsiteX2" y="connsiteY2"/>
                  </a:cxn>
                  <a:cxn ang="0">
                    <a:pos x="connsiteX3" y="connsiteY3"/>
                  </a:cxn>
                </a:cxnLst>
                <a:rect l="l" t="t" r="r" b="b"/>
                <a:pathLst>
                  <a:path w="361507" h="393404">
                    <a:moveTo>
                      <a:pt x="0" y="393404"/>
                    </a:moveTo>
                    <a:cubicBezTo>
                      <a:pt x="7088" y="349101"/>
                      <a:pt x="14177" y="304799"/>
                      <a:pt x="42530" y="255181"/>
                    </a:cubicBezTo>
                    <a:cubicBezTo>
                      <a:pt x="70884" y="205562"/>
                      <a:pt x="116958" y="138223"/>
                      <a:pt x="170121" y="95693"/>
                    </a:cubicBezTo>
                    <a:cubicBezTo>
                      <a:pt x="223284" y="53163"/>
                      <a:pt x="292395" y="26581"/>
                      <a:pt x="361507" y="0"/>
                    </a:cubicBezTo>
                  </a:path>
                </a:pathLst>
              </a:custGeom>
              <a:noFill/>
              <a:ln>
                <a:solidFill>
                  <a:srgbClr val="FF0000"/>
                </a:solidFill>
                <a:prstDash val="sys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フリーフォーム 135"/>
              <p:cNvSpPr/>
              <p:nvPr/>
            </p:nvSpPr>
            <p:spPr>
              <a:xfrm rot="6240000" flipH="1">
                <a:off x="6367564" y="4386462"/>
                <a:ext cx="276783" cy="216349"/>
              </a:xfrm>
              <a:custGeom>
                <a:avLst/>
                <a:gdLst>
                  <a:gd name="connsiteX0" fmla="*/ 0 w 361507"/>
                  <a:gd name="connsiteY0" fmla="*/ 393404 h 393404"/>
                  <a:gd name="connsiteX1" fmla="*/ 42530 w 361507"/>
                  <a:gd name="connsiteY1" fmla="*/ 255181 h 393404"/>
                  <a:gd name="connsiteX2" fmla="*/ 170121 w 361507"/>
                  <a:gd name="connsiteY2" fmla="*/ 95693 h 393404"/>
                  <a:gd name="connsiteX3" fmla="*/ 361507 w 361507"/>
                  <a:gd name="connsiteY3" fmla="*/ 0 h 393404"/>
                </a:gdLst>
                <a:ahLst/>
                <a:cxnLst>
                  <a:cxn ang="0">
                    <a:pos x="connsiteX0" y="connsiteY0"/>
                  </a:cxn>
                  <a:cxn ang="0">
                    <a:pos x="connsiteX1" y="connsiteY1"/>
                  </a:cxn>
                  <a:cxn ang="0">
                    <a:pos x="connsiteX2" y="connsiteY2"/>
                  </a:cxn>
                  <a:cxn ang="0">
                    <a:pos x="connsiteX3" y="connsiteY3"/>
                  </a:cxn>
                </a:cxnLst>
                <a:rect l="l" t="t" r="r" b="b"/>
                <a:pathLst>
                  <a:path w="361507" h="393404">
                    <a:moveTo>
                      <a:pt x="0" y="393404"/>
                    </a:moveTo>
                    <a:cubicBezTo>
                      <a:pt x="7088" y="349101"/>
                      <a:pt x="14177" y="304799"/>
                      <a:pt x="42530" y="255181"/>
                    </a:cubicBezTo>
                    <a:cubicBezTo>
                      <a:pt x="70884" y="205562"/>
                      <a:pt x="116958" y="138223"/>
                      <a:pt x="170121" y="95693"/>
                    </a:cubicBezTo>
                    <a:cubicBezTo>
                      <a:pt x="223284" y="53163"/>
                      <a:pt x="292395" y="26581"/>
                      <a:pt x="361507" y="0"/>
                    </a:cubicBezTo>
                  </a:path>
                </a:pathLst>
              </a:custGeom>
              <a:noFill/>
              <a:ln>
                <a:solidFill>
                  <a:srgbClr val="FF0000"/>
                </a:solidFill>
                <a:prstDash val="sysDash"/>
                <a:headEnd type="triangl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1" name="フリーフォーム 120"/>
            <p:cNvSpPr/>
            <p:nvPr/>
          </p:nvSpPr>
          <p:spPr>
            <a:xfrm>
              <a:off x="142598" y="5010150"/>
              <a:ext cx="5249293" cy="479155"/>
            </a:xfrm>
            <a:custGeom>
              <a:avLst/>
              <a:gdLst>
                <a:gd name="connsiteX0" fmla="*/ 7067550 w 7067550"/>
                <a:gd name="connsiteY0" fmla="*/ 0 h 479155"/>
                <a:gd name="connsiteX1" fmla="*/ 6858000 w 7067550"/>
                <a:gd name="connsiteY1" fmla="*/ 152400 h 479155"/>
                <a:gd name="connsiteX2" fmla="*/ 6096000 w 7067550"/>
                <a:gd name="connsiteY2" fmla="*/ 400050 h 479155"/>
                <a:gd name="connsiteX3" fmla="*/ 4686300 w 7067550"/>
                <a:gd name="connsiteY3" fmla="*/ 457200 h 479155"/>
                <a:gd name="connsiteX4" fmla="*/ 2781300 w 7067550"/>
                <a:gd name="connsiteY4" fmla="*/ 476250 h 479155"/>
                <a:gd name="connsiteX5" fmla="*/ 990600 w 7067550"/>
                <a:gd name="connsiteY5" fmla="*/ 400050 h 479155"/>
                <a:gd name="connsiteX6" fmla="*/ 0 w 7067550"/>
                <a:gd name="connsiteY6" fmla="*/ 19050 h 479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67550" h="479155">
                  <a:moveTo>
                    <a:pt x="7067550" y="0"/>
                  </a:moveTo>
                  <a:cubicBezTo>
                    <a:pt x="7043737" y="42862"/>
                    <a:pt x="7019925" y="85725"/>
                    <a:pt x="6858000" y="152400"/>
                  </a:cubicBezTo>
                  <a:cubicBezTo>
                    <a:pt x="6696075" y="219075"/>
                    <a:pt x="6457950" y="349250"/>
                    <a:pt x="6096000" y="400050"/>
                  </a:cubicBezTo>
                  <a:cubicBezTo>
                    <a:pt x="5734050" y="450850"/>
                    <a:pt x="5238750" y="444500"/>
                    <a:pt x="4686300" y="457200"/>
                  </a:cubicBezTo>
                  <a:cubicBezTo>
                    <a:pt x="4133850" y="469900"/>
                    <a:pt x="3397250" y="485775"/>
                    <a:pt x="2781300" y="476250"/>
                  </a:cubicBezTo>
                  <a:cubicBezTo>
                    <a:pt x="2165350" y="466725"/>
                    <a:pt x="1454150" y="476250"/>
                    <a:pt x="990600" y="400050"/>
                  </a:cubicBezTo>
                  <a:cubicBezTo>
                    <a:pt x="527050" y="323850"/>
                    <a:pt x="0" y="19050"/>
                    <a:pt x="0" y="19050"/>
                  </a:cubicBezTo>
                </a:path>
              </a:pathLst>
            </a:custGeom>
            <a:noFill/>
            <a:ln w="127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テキスト ボックス 121"/>
            <p:cNvSpPr txBox="1"/>
            <p:nvPr/>
          </p:nvSpPr>
          <p:spPr>
            <a:xfrm>
              <a:off x="1912233" y="4985843"/>
              <a:ext cx="1420955" cy="369332"/>
            </a:xfrm>
            <a:prstGeom prst="rect">
              <a:avLst/>
            </a:prstGeom>
            <a:noFill/>
          </p:spPr>
          <p:txBody>
            <a:bodyPr wrap="square" rtlCol="0">
              <a:spAutoFit/>
            </a:bodyPr>
            <a:lstStyle/>
            <a:p>
              <a:r>
                <a:rPr lang="ja-JP" altLang="en-US" dirty="0"/>
                <a:t>（</a:t>
              </a:r>
              <a:r>
                <a:rPr lang="ja-JP" altLang="en-US" b="1" dirty="0"/>
                <a:t>船舶通路</a:t>
              </a:r>
              <a:r>
                <a:rPr lang="ja-JP" altLang="en-US" dirty="0"/>
                <a:t>）</a:t>
              </a:r>
              <a:endParaRPr kumimoji="1" lang="ja-JP" altLang="en-US" dirty="0"/>
            </a:p>
          </p:txBody>
        </p:sp>
        <p:sp>
          <p:nvSpPr>
            <p:cNvPr id="123" name="テキスト ボックス 122"/>
            <p:cNvSpPr txBox="1"/>
            <p:nvPr/>
          </p:nvSpPr>
          <p:spPr>
            <a:xfrm>
              <a:off x="3260564" y="5489305"/>
              <a:ext cx="1887499" cy="338554"/>
            </a:xfrm>
            <a:prstGeom prst="rect">
              <a:avLst/>
            </a:prstGeom>
            <a:noFill/>
          </p:spPr>
          <p:txBody>
            <a:bodyPr wrap="square" rtlCol="0">
              <a:spAutoFit/>
            </a:bodyPr>
            <a:lstStyle/>
            <a:p>
              <a:r>
                <a:rPr lang="en-US" altLang="ja-JP" sz="1600" dirty="0">
                  <a:solidFill>
                    <a:srgbClr val="FF0000"/>
                  </a:solidFill>
                </a:rPr>
                <a:t>AWR</a:t>
              </a:r>
              <a:r>
                <a:rPr lang="ja-JP" altLang="en-US" sz="1600" dirty="0">
                  <a:solidFill>
                    <a:srgbClr val="FF0000"/>
                  </a:solidFill>
                </a:rPr>
                <a:t>飛行ルート</a:t>
              </a:r>
              <a:endParaRPr kumimoji="1" lang="ja-JP" altLang="en-US" sz="1600" dirty="0">
                <a:solidFill>
                  <a:srgbClr val="FF0000"/>
                </a:solidFill>
              </a:endParaRPr>
            </a:p>
          </p:txBody>
        </p:sp>
        <p:sp>
          <p:nvSpPr>
            <p:cNvPr id="124" name="テキスト ボックス 123"/>
            <p:cNvSpPr txBox="1"/>
            <p:nvPr/>
          </p:nvSpPr>
          <p:spPr>
            <a:xfrm>
              <a:off x="1036125" y="5190442"/>
              <a:ext cx="1302722" cy="338554"/>
            </a:xfrm>
            <a:prstGeom prst="rect">
              <a:avLst/>
            </a:prstGeom>
            <a:noFill/>
          </p:spPr>
          <p:txBody>
            <a:bodyPr wrap="square" rtlCol="0">
              <a:spAutoFit/>
            </a:bodyPr>
            <a:lstStyle/>
            <a:p>
              <a:r>
                <a:rPr kumimoji="1" lang="ja-JP" altLang="en-US" sz="1600" dirty="0"/>
                <a:t>人工島</a:t>
              </a:r>
            </a:p>
          </p:txBody>
        </p:sp>
        <p:sp>
          <p:nvSpPr>
            <p:cNvPr id="125" name="テキスト ボックス 124"/>
            <p:cNvSpPr txBox="1"/>
            <p:nvPr/>
          </p:nvSpPr>
          <p:spPr>
            <a:xfrm>
              <a:off x="1427475" y="4568042"/>
              <a:ext cx="1588563" cy="336416"/>
            </a:xfrm>
            <a:prstGeom prst="rect">
              <a:avLst/>
            </a:prstGeom>
            <a:noFill/>
          </p:spPr>
          <p:txBody>
            <a:bodyPr wrap="square" rtlCol="0">
              <a:spAutoFit/>
            </a:bodyPr>
            <a:lstStyle/>
            <a:p>
              <a:r>
                <a:rPr kumimoji="1" lang="ja-JP" altLang="en-US" sz="1600" dirty="0"/>
                <a:t>ワイヤー鉄塔</a:t>
              </a:r>
            </a:p>
          </p:txBody>
        </p:sp>
        <p:sp>
          <p:nvSpPr>
            <p:cNvPr id="126" name="テキスト ボックス 125"/>
            <p:cNvSpPr txBox="1"/>
            <p:nvPr/>
          </p:nvSpPr>
          <p:spPr>
            <a:xfrm>
              <a:off x="5466452" y="5040810"/>
              <a:ext cx="1302722" cy="338554"/>
            </a:xfrm>
            <a:prstGeom prst="rect">
              <a:avLst/>
            </a:prstGeom>
            <a:noFill/>
          </p:spPr>
          <p:txBody>
            <a:bodyPr wrap="square" rtlCol="0">
              <a:spAutoFit/>
            </a:bodyPr>
            <a:lstStyle/>
            <a:p>
              <a:r>
                <a:rPr kumimoji="1" lang="ja-JP" altLang="en-US" sz="1600" dirty="0"/>
                <a:t>給電ワイヤー</a:t>
              </a:r>
            </a:p>
          </p:txBody>
        </p:sp>
        <p:sp>
          <p:nvSpPr>
            <p:cNvPr id="127" name="テキスト ボックス 126"/>
            <p:cNvSpPr txBox="1"/>
            <p:nvPr/>
          </p:nvSpPr>
          <p:spPr>
            <a:xfrm>
              <a:off x="133216" y="4626859"/>
              <a:ext cx="1528155" cy="338554"/>
            </a:xfrm>
            <a:prstGeom prst="rect">
              <a:avLst/>
            </a:prstGeom>
            <a:noFill/>
          </p:spPr>
          <p:txBody>
            <a:bodyPr wrap="square" rtlCol="0">
              <a:spAutoFit/>
            </a:bodyPr>
            <a:lstStyle/>
            <a:p>
              <a:r>
                <a:rPr kumimoji="1" lang="ja-JP" altLang="en-US" sz="1600" dirty="0"/>
                <a:t>給電ワイヤー</a:t>
              </a:r>
            </a:p>
          </p:txBody>
        </p:sp>
        <p:sp>
          <p:nvSpPr>
            <p:cNvPr id="128" name="テキスト ボックス 127"/>
            <p:cNvSpPr txBox="1"/>
            <p:nvPr/>
          </p:nvSpPr>
          <p:spPr>
            <a:xfrm>
              <a:off x="3478657" y="5184186"/>
              <a:ext cx="1302722" cy="338554"/>
            </a:xfrm>
            <a:prstGeom prst="rect">
              <a:avLst/>
            </a:prstGeom>
            <a:noFill/>
          </p:spPr>
          <p:txBody>
            <a:bodyPr wrap="square" rtlCol="0">
              <a:spAutoFit/>
            </a:bodyPr>
            <a:lstStyle/>
            <a:p>
              <a:r>
                <a:rPr kumimoji="1" lang="ja-JP" altLang="en-US" sz="1600" dirty="0"/>
                <a:t>人工島</a:t>
              </a:r>
            </a:p>
          </p:txBody>
        </p:sp>
        <p:sp>
          <p:nvSpPr>
            <p:cNvPr id="129" name="テキスト ボックス 128"/>
            <p:cNvSpPr txBox="1"/>
            <p:nvPr/>
          </p:nvSpPr>
          <p:spPr>
            <a:xfrm>
              <a:off x="216873" y="3476475"/>
              <a:ext cx="1302722" cy="338554"/>
            </a:xfrm>
            <a:prstGeom prst="rect">
              <a:avLst/>
            </a:prstGeom>
            <a:noFill/>
          </p:spPr>
          <p:txBody>
            <a:bodyPr wrap="square" rtlCol="0">
              <a:spAutoFit/>
            </a:bodyPr>
            <a:lstStyle/>
            <a:p>
              <a:r>
                <a:rPr lang="en-US" altLang="ja-JP" sz="1600" dirty="0"/>
                <a:t>AWR</a:t>
              </a:r>
              <a:r>
                <a:rPr lang="ja-JP" altLang="en-US" sz="1600" dirty="0"/>
                <a:t>フック部</a:t>
              </a:r>
              <a:endParaRPr kumimoji="1" lang="ja-JP" altLang="en-US" sz="1600" dirty="0"/>
            </a:p>
          </p:txBody>
        </p:sp>
      </p:grpSp>
    </p:spTree>
    <p:extLst>
      <p:ext uri="{BB962C8B-B14F-4D97-AF65-F5344CB8AC3E}">
        <p14:creationId xmlns:p14="http://schemas.microsoft.com/office/powerpoint/2010/main" val="34661945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6762</TotalTime>
  <Words>866</Words>
  <Application>Microsoft Office PowerPoint</Application>
  <PresentationFormat>画面に合わせる (4:3)</PresentationFormat>
  <Paragraphs>193</Paragraphs>
  <Slides>6</Slides>
  <Notes>2</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PC</dc:creator>
  <cp:lastModifiedBy>Owner</cp:lastModifiedBy>
  <cp:revision>348</cp:revision>
  <dcterms:created xsi:type="dcterms:W3CDTF">2018-07-09T00:23:22Z</dcterms:created>
  <dcterms:modified xsi:type="dcterms:W3CDTF">2022-09-13T21:08:09Z</dcterms:modified>
</cp:coreProperties>
</file>